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5"/>
  </p:sldMasterIdLst>
  <p:notesMasterIdLst>
    <p:notesMasterId r:id="rId43"/>
  </p:notesMasterIdLst>
  <p:sldIdLst>
    <p:sldId id="261" r:id="rId6"/>
    <p:sldId id="470" r:id="rId7"/>
    <p:sldId id="471" r:id="rId8"/>
    <p:sldId id="399" r:id="rId9"/>
    <p:sldId id="400" r:id="rId10"/>
    <p:sldId id="460" r:id="rId11"/>
    <p:sldId id="401" r:id="rId12"/>
    <p:sldId id="403" r:id="rId13"/>
    <p:sldId id="404" r:id="rId14"/>
    <p:sldId id="462" r:id="rId15"/>
    <p:sldId id="472" r:id="rId16"/>
    <p:sldId id="484" r:id="rId17"/>
    <p:sldId id="467" r:id="rId18"/>
    <p:sldId id="478" r:id="rId19"/>
    <p:sldId id="482" r:id="rId20"/>
    <p:sldId id="480" r:id="rId21"/>
    <p:sldId id="481" r:id="rId22"/>
    <p:sldId id="479" r:id="rId23"/>
    <p:sldId id="487" r:id="rId24"/>
    <p:sldId id="486" r:id="rId25"/>
    <p:sldId id="488" r:id="rId26"/>
    <p:sldId id="489" r:id="rId27"/>
    <p:sldId id="473" r:id="rId28"/>
    <p:sldId id="459" r:id="rId29"/>
    <p:sldId id="440" r:id="rId30"/>
    <p:sldId id="483" r:id="rId31"/>
    <p:sldId id="490" r:id="rId32"/>
    <p:sldId id="474" r:id="rId33"/>
    <p:sldId id="263" r:id="rId34"/>
    <p:sldId id="491" r:id="rId35"/>
    <p:sldId id="356" r:id="rId36"/>
    <p:sldId id="357" r:id="rId37"/>
    <p:sldId id="358" r:id="rId38"/>
    <p:sldId id="370" r:id="rId39"/>
    <p:sldId id="475" r:id="rId40"/>
    <p:sldId id="492" r:id="rId41"/>
    <p:sldId id="493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uillermo Montaner" initials="GMO" lastIdx="8" clrIdx="0"/>
  <p:cmAuthor id="7" name="JVA" initials="JVA" lastIdx="4" clrIdx="7"/>
  <p:cmAuthor id="1" name="Elisabet Lacarra" initials="ELA" lastIdx="22" clrIdx="1"/>
  <p:cmAuthor id="8" name="BABACEK Michal EXT" initials="BME" lastIdx="7" clrIdx="8">
    <p:extLst/>
  </p:cmAuthor>
  <p:cmAuthor id="2" name="Pedro Pintor" initials="PP" lastIdx="4" clrIdx="2"/>
  <p:cmAuthor id="9" name="HRISCU Alina" initials="HA" lastIdx="5" clrIdx="9">
    <p:extLst/>
  </p:cmAuthor>
  <p:cmAuthor id="3" name="Juan Vazquez" initials="JVA" lastIdx="2" clrIdx="3"/>
  <p:cmAuthor id="4" name="Sofia Cilla" initials="SC" lastIdx="3" clrIdx="4"/>
  <p:cmAuthor id="5" name="Carlos Hernando" initials="CHE" lastIdx="0" clrIdx="5"/>
  <p:cmAuthor id="6" name="Sofia Cilla" initials="SCI" lastIdx="9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922E"/>
    <a:srgbClr val="8C3FC5"/>
    <a:srgbClr val="4640C4"/>
    <a:srgbClr val="087625"/>
    <a:srgbClr val="001466"/>
    <a:srgbClr val="5AF482"/>
    <a:srgbClr val="D8DADA"/>
    <a:srgbClr val="4C5050"/>
    <a:srgbClr val="00378C"/>
    <a:srgbClr val="61D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9471" autoAdjust="0"/>
    <p:restoredTop sz="77943" autoAdjust="0"/>
  </p:normalViewPr>
  <p:slideViewPr>
    <p:cSldViewPr>
      <p:cViewPr>
        <p:scale>
          <a:sx n="80" d="100"/>
          <a:sy n="80" d="100"/>
        </p:scale>
        <p:origin x="-2430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68"/>
    </p:cViewPr>
  </p:sorterViewPr>
  <p:notesViewPr>
    <p:cSldViewPr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8D05AD-499A-4269-B1A8-4BBE7387765B}" type="datetimeFigureOut">
              <a:rPr lang="es-ES_tradnl" smtClean="0"/>
              <a:t>26/06/2018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1CC69-DE4F-4C13-9A83-E451DD35DE6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49106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ECBA6-B096-49DE-8C1E-0F8D4A311BBC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0878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94A59-5445-4D82-AF17-ED3D656EC108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928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94A59-5445-4D82-AF17-ED3D656EC108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928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94A59-5445-4D82-AF17-ED3D656EC108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928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94A59-5445-4D82-AF17-ED3D656EC108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928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94A59-5445-4D82-AF17-ED3D656EC108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928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94A59-5445-4D82-AF17-ED3D656EC108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9288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94A59-5445-4D82-AF17-ED3D656EC108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928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94A59-5445-4D82-AF17-ED3D656EC108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9288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94A59-5445-4D82-AF17-ED3D656EC108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9288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94A59-5445-4D82-AF17-ED3D656EC108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928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94A59-5445-4D82-AF17-ED3D656EC108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3593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94A59-5445-4D82-AF17-ED3D656EC108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9288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94A59-5445-4D82-AF17-ED3D656EC108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9288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94A59-5445-4D82-AF17-ED3D656EC108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9288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94A59-5445-4D82-AF17-ED3D656EC108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9288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94A59-5445-4D82-AF17-ED3D656EC108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9288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1CC69-DE4F-4C13-9A83-E451DD35DE65}" type="slidenum">
              <a:rPr lang="es-ES_tradnl" smtClean="0"/>
              <a:t>36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18089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94A59-5445-4D82-AF17-ED3D656EC10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328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1CC69-DE4F-4C13-9A83-E451DD35DE65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00907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1CC69-DE4F-4C13-9A83-E451DD35DE65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28997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94A59-5445-4D82-AF17-ED3D656EC108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928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1CC69-DE4F-4C13-9A83-E451DD35DE65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94078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94A59-5445-4D82-AF17-ED3D656EC108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928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94A59-5445-4D82-AF17-ED3D656EC108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928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993528"/>
          </a:xfrm>
          <a:prstGeom prst="rect">
            <a:avLst/>
          </a:prstGeom>
          <a:solidFill>
            <a:srgbClr val="003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Subtitle</a:t>
            </a:r>
            <a:endParaRPr lang="en-US"/>
          </a:p>
        </p:txBody>
      </p:sp>
      <p:pic>
        <p:nvPicPr>
          <p:cNvPr id="1027" name="Picture 3" descr="S:\F12003 GNSS-GSA\3_Work\33_Work-in-process\LOGOS_GSA\GSA_logos\PNG_RGB_72dpi_transparency\gsa_logo_negatif_RGB_72dpi_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93296"/>
            <a:ext cx="1800200" cy="50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24" y="5993528"/>
            <a:ext cx="1368152" cy="71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04248" y="5993528"/>
            <a:ext cx="1945914" cy="71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S:\F12003 GNSS-GSA\3_Work\33_Work-in-process\Production\LOGOS\LOGOS_EGNOS\Egnos negatif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107" y="243870"/>
            <a:ext cx="2247785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10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2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42523"/>
            <a:ext cx="1094376" cy="360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1484784"/>
          </a:xfrm>
          <a:prstGeom prst="rect">
            <a:avLst/>
          </a:prstGeom>
          <a:solidFill>
            <a:srgbClr val="003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92267"/>
            <a:ext cx="2133600" cy="365125"/>
          </a:xfrm>
        </p:spPr>
        <p:txBody>
          <a:bodyPr/>
          <a:lstStyle/>
          <a:p>
            <a:fld id="{8D804FF5-4930-4B6E-BF44-E9B6174F2156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CE85A-C152-4F74-8B0F-983FE4C972A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3" descr="S:\F12003 GNSS-GSA\3_Work\33_Work-in-process\LOGOS_GSA\GSA_logos\PNG_RGB_72dpi_transparency\gsa_logo_negatif_RGB_72dpi_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241328"/>
            <a:ext cx="1080120" cy="30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165000"/>
            <a:ext cx="820891" cy="427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82614" y="6186320"/>
            <a:ext cx="1167548" cy="42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250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4FF5-4930-4B6E-BF44-E9B6174F2156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CE85A-C152-4F74-8B0F-983FE4C972A8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7" descr="S:\F12003 GNSS-GSA\3_Work\33_Work-in-process\Production\LOGOS\LOGOS_EGNOS\Egnos 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107" y="243870"/>
            <a:ext cx="2247785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200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484784"/>
          </a:xfrm>
          <a:prstGeom prst="rect">
            <a:avLst/>
          </a:prstGeom>
          <a:solidFill>
            <a:srgbClr val="003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4FF5-4930-4B6E-BF44-E9B6174F2156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CE85A-C152-4F74-8B0F-983FE4C97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95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1484784"/>
          </a:xfrm>
          <a:prstGeom prst="rect">
            <a:avLst/>
          </a:prstGeom>
          <a:solidFill>
            <a:srgbClr val="003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4FF5-4930-4B6E-BF44-E9B6174F2156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CE85A-C152-4F74-8B0F-983FE4C97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26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1484784"/>
          </a:xfrm>
          <a:prstGeom prst="rect">
            <a:avLst/>
          </a:prstGeom>
          <a:solidFill>
            <a:srgbClr val="003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4FF5-4930-4B6E-BF44-E9B6174F2156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CE85A-C152-4F74-8B0F-983FE4C97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00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4FF5-4930-4B6E-BF44-E9B6174F2156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CE85A-C152-4F74-8B0F-983FE4C97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392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4FF5-4930-4B6E-BF44-E9B6174F2156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CE85A-C152-4F74-8B0F-983FE4C97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0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60574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04FF5-4930-4B6E-BF44-E9B6174F2156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0574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60574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CE85A-C152-4F74-8B0F-983FE4C97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0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gnos-user-support.essp-sas.eu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egnos-helpdesk@essp-sas.eu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3.amazonaws.com/online.anyflip.com/pilh/ysgx/mobile/index.html#p=6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3.amazonaws.com/online.anyflip.com/pilh/zegr/mobile/index.html#p=5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egnos.maps.arcgis.com/apps/MapJournal/index.html?appid=7a102689b3834d319e925d72e4cbf726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hyperlink" Target="https://s3.amazonaws.com/online.anyflip.com/pilh/vjcn/mobile/index.html#p=6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gnos-user-support.essp-sas.eu/new_egnos_ops/news-events/news/information-you-need-available-your-fingertip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tunes.apple.com/us/app/egnos/id1346540596?l=es&amp;ls=1&amp;mt=8" TargetMode="External"/><Relationship Id="rId5" Type="http://schemas.openxmlformats.org/officeDocument/2006/relationships/hyperlink" Target="https://play.google.com/store/apps/details?id=com.essp.egnosapp" TargetMode="Externa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egnos-user-support.essp-sas.eu/new_egnos_ops/resources-tools/guidance-material" TargetMode="External"/><Relationship Id="rId13" Type="http://schemas.openxmlformats.org/officeDocument/2006/relationships/image" Target="../media/image64.png"/><Relationship Id="rId3" Type="http://schemas.openxmlformats.org/officeDocument/2006/relationships/hyperlink" Target="http://egnos-user-support.essp-sas.eu/" TargetMode="External"/><Relationship Id="rId7" Type="http://schemas.openxmlformats.org/officeDocument/2006/relationships/hyperlink" Target="https://egnos-user-support.essp-sas.eu/new_egnos_ops/content/monthly-performance-reports" TargetMode="External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gnos-user-support.essp-sas.eu/new_egnos_ops/services/edas-service/realtime" TargetMode="External"/><Relationship Id="rId11" Type="http://schemas.openxmlformats.org/officeDocument/2006/relationships/hyperlink" Target="https://egnos-user-support.essp-sas.eu/new_egnos_ops/helpdesk" TargetMode="External"/><Relationship Id="rId5" Type="http://schemas.openxmlformats.org/officeDocument/2006/relationships/hyperlink" Target="https://egnos-user-support.essp-sas.eu/new_egnos_ops/os_deviation" TargetMode="External"/><Relationship Id="rId15" Type="http://schemas.openxmlformats.org/officeDocument/2006/relationships/image" Target="../media/image66.png"/><Relationship Id="rId10" Type="http://schemas.openxmlformats.org/officeDocument/2006/relationships/hyperlink" Target="https://egnos-user-support.essp-sas.eu/new_egnos_ops/news-events/egnos-bulletin" TargetMode="External"/><Relationship Id="rId4" Type="http://schemas.openxmlformats.org/officeDocument/2006/relationships/hyperlink" Target="https://egnos-user-support.essp-sas.eu/new_egnos_ops/content/service-notices" TargetMode="External"/><Relationship Id="rId9" Type="http://schemas.openxmlformats.org/officeDocument/2006/relationships/hyperlink" Target="https://egnos-user-support.essp-sas.eu/new_egnos_ops/resources-tools/egnos-visibility-maps" TargetMode="External"/><Relationship Id="rId1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gnos-user-support.essp-sas.eu/new_egnos_ops/resources-tools/guidance-materia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youtu.be/PVrASXl-EBI" TargetMode="External"/><Relationship Id="rId4" Type="http://schemas.openxmlformats.org/officeDocument/2006/relationships/image" Target="../media/image7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youtu.be/PVrASXl-EBI" TargetMode="External"/><Relationship Id="rId4" Type="http://schemas.openxmlformats.org/officeDocument/2006/relationships/image" Target="../media/image7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egnos-user-support.essp-sas.eu/new_egnos_ops/index.php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gnos-user-support.essp-sas.eu/new_egnos_ops/user/register" TargetMode="External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egnos-user-support.essp-sas.eu/new_egnos_ops/resources-tools/egnos-visibility-maps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10" Type="http://schemas.openxmlformats.org/officeDocument/2006/relationships/image" Target="../media/image5.png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27.emf"/><Relationship Id="rId18" Type="http://schemas.openxmlformats.org/officeDocument/2006/relationships/image" Target="../media/image32.emf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12" Type="http://schemas.openxmlformats.org/officeDocument/2006/relationships/image" Target="../media/image26.emf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emf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11" Type="http://schemas.openxmlformats.org/officeDocument/2006/relationships/image" Target="../media/image25.emf"/><Relationship Id="rId5" Type="http://schemas.openxmlformats.org/officeDocument/2006/relationships/image" Target="../media/image19.emf"/><Relationship Id="rId15" Type="http://schemas.openxmlformats.org/officeDocument/2006/relationships/image" Target="../media/image29.gif"/><Relationship Id="rId10" Type="http://schemas.openxmlformats.org/officeDocument/2006/relationships/image" Target="../media/image24.emf"/><Relationship Id="rId19" Type="http://schemas.openxmlformats.org/officeDocument/2006/relationships/image" Target="../media/image33.emf"/><Relationship Id="rId4" Type="http://schemas.openxmlformats.org/officeDocument/2006/relationships/image" Target="../media/image18.png"/><Relationship Id="rId9" Type="http://schemas.openxmlformats.org/officeDocument/2006/relationships/image" Target="../media/image23.emf"/><Relationship Id="rId14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egnos-user-support.essp-sas.eu/new_egnos_ops/sites/default/files/library/official_docs/egnos_edas_sdd_in_force.pdf" TargetMode="External"/><Relationship Id="rId3" Type="http://schemas.openxmlformats.org/officeDocument/2006/relationships/image" Target="../media/image34.emf"/><Relationship Id="rId7" Type="http://schemas.openxmlformats.org/officeDocument/2006/relationships/hyperlink" Target="https://egnos-user-support.essp-sas.eu/new_egnos_ops/sites/default/files/library/official_docs/egnos_sol_sdd_in_force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gnos-user-support.essp-sas.eu/new_egnos_ops/sites/default/files/library/official_docs/egnos_os_sdd_in_force.pdf" TargetMode="Externa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gnos-user-support.essp-sas.eu/new_egnos_ops/sites/default/files/documents/85%20-%20Monthly%20Performance%20Report%20-%20May%202018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gnos-user-support.essp-sas.eu/new_egnos_ops/os_deviati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12000" y="1988840"/>
            <a:ext cx="7920000" cy="2520280"/>
          </a:xfrm>
        </p:spPr>
        <p:txBody>
          <a:bodyPr>
            <a:noAutofit/>
          </a:bodyPr>
          <a:lstStyle>
            <a:lvl1pPr>
              <a:defRPr sz="2800" b="1">
                <a:solidFill>
                  <a:schemeClr val="accent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4000" dirty="0" smtClean="0"/>
              <a:t>EGNOS:</a:t>
            </a:r>
            <a:br>
              <a:rPr lang="en-GB" sz="4000" dirty="0" smtClean="0"/>
            </a:br>
            <a:r>
              <a:rPr lang="en-GB" sz="3600" dirty="0" smtClean="0"/>
              <a:t>free accuracy for mapping and GIS applications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72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EDAS </a:t>
            </a:r>
            <a:endParaRPr lang="en-GB" b="1" dirty="0"/>
          </a:p>
        </p:txBody>
      </p:sp>
      <p:sp>
        <p:nvSpPr>
          <p:cNvPr id="17" name="Rectangle 16"/>
          <p:cNvSpPr/>
          <p:nvPr/>
        </p:nvSpPr>
        <p:spPr>
          <a:xfrm>
            <a:off x="323528" y="1675600"/>
            <a:ext cx="8280920" cy="451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1735" lvl="1" indent="-285750" fontAlgn="base">
              <a:spcBef>
                <a:spcPts val="1200"/>
              </a:spcBef>
              <a:spcAft>
                <a:spcPts val="1200"/>
              </a:spcAft>
              <a:buSzPct val="96000"/>
              <a:buFont typeface="Wingdings" panose="05000000000000000000" pitchFamily="2" charset="2"/>
              <a:buChar char="q"/>
              <a:defRPr/>
            </a:pPr>
            <a:r>
              <a:rPr lang="en-GB" sz="2200" dirty="0" smtClean="0"/>
              <a:t>Provision </a:t>
            </a:r>
            <a:r>
              <a:rPr lang="en-GB" sz="2200" dirty="0"/>
              <a:t>of EGNOS/GPS/GLONASS data through the </a:t>
            </a:r>
            <a:r>
              <a:rPr lang="en-GB" sz="2200" dirty="0" smtClean="0"/>
              <a:t>Internet</a:t>
            </a:r>
          </a:p>
          <a:p>
            <a:pPr marL="741735" lvl="1" indent="-285750" fontAlgn="base">
              <a:spcBef>
                <a:spcPts val="1200"/>
              </a:spcBef>
              <a:spcAft>
                <a:spcPts val="1200"/>
              </a:spcAft>
              <a:buSzPct val="96000"/>
              <a:buFont typeface="Wingdings" panose="05000000000000000000" pitchFamily="2" charset="2"/>
              <a:buChar char="q"/>
              <a:defRPr/>
            </a:pPr>
            <a:r>
              <a:rPr lang="en-GB" sz="2200" dirty="0" smtClean="0"/>
              <a:t>DGNSS </a:t>
            </a:r>
            <a:r>
              <a:rPr lang="en-GB" sz="2200" dirty="0"/>
              <a:t>and RTK corrections in the surroundings of the </a:t>
            </a:r>
            <a:r>
              <a:rPr lang="en-GB" sz="2200" dirty="0" smtClean="0"/>
              <a:t>RIMS</a:t>
            </a:r>
          </a:p>
          <a:p>
            <a:pPr marL="741735" lvl="1" indent="-285750" fontAlgn="base">
              <a:spcBef>
                <a:spcPts val="1200"/>
              </a:spcBef>
              <a:spcAft>
                <a:spcPts val="1200"/>
              </a:spcAft>
              <a:buSzPct val="96000"/>
              <a:buFont typeface="Wingdings" panose="05000000000000000000" pitchFamily="2" charset="2"/>
              <a:buChar char="q"/>
              <a:defRPr/>
            </a:pPr>
            <a:r>
              <a:rPr lang="en-GB" sz="2200" dirty="0" smtClean="0"/>
              <a:t>EDAS provides then four different types of data:</a:t>
            </a:r>
            <a:endParaRPr lang="en-US" sz="2200" kern="0" dirty="0" smtClean="0">
              <a:solidFill>
                <a:prstClr val="black"/>
              </a:solidFill>
            </a:endParaRPr>
          </a:p>
          <a:p>
            <a:pPr marL="1370385" lvl="2" indent="-457200" fontAlgn="base">
              <a:spcBef>
                <a:spcPts val="600"/>
              </a:spcBef>
              <a:spcAft>
                <a:spcPts val="600"/>
              </a:spcAft>
              <a:buSzPct val="96000"/>
              <a:buFont typeface="+mj-lt"/>
              <a:buAutoNum type="arabicParenR"/>
              <a:defRPr/>
            </a:pPr>
            <a:r>
              <a:rPr lang="en-US" sz="2200" kern="0" dirty="0" smtClean="0"/>
              <a:t>GPS </a:t>
            </a:r>
            <a:r>
              <a:rPr lang="en-US" sz="2200" kern="0" dirty="0"/>
              <a:t>and GLONASS observations and navigation data </a:t>
            </a:r>
            <a:r>
              <a:rPr lang="en-US" sz="2200" dirty="0"/>
              <a:t>collected by the entire network of EGNOS ground </a:t>
            </a:r>
            <a:r>
              <a:rPr lang="en-US" sz="2200" dirty="0" smtClean="0"/>
              <a:t>stations</a:t>
            </a:r>
            <a:endParaRPr lang="en-GB" sz="2200" kern="0" dirty="0"/>
          </a:p>
          <a:p>
            <a:pPr marL="1370385" lvl="2" indent="-457200" fontAlgn="base">
              <a:spcBef>
                <a:spcPts val="600"/>
              </a:spcBef>
              <a:spcAft>
                <a:spcPts val="600"/>
              </a:spcAft>
              <a:buSzPct val="96000"/>
              <a:buFont typeface="+mj-lt"/>
              <a:buAutoNum type="arabicParenR"/>
              <a:defRPr/>
            </a:pPr>
            <a:r>
              <a:rPr lang="en-GB" sz="2200" kern="0" dirty="0" smtClean="0">
                <a:solidFill>
                  <a:prstClr val="black"/>
                </a:solidFill>
              </a:rPr>
              <a:t>SBAS augmentation messages of EGNOS satellites</a:t>
            </a:r>
            <a:endParaRPr lang="en-GB" sz="2200" kern="0" dirty="0">
              <a:solidFill>
                <a:prstClr val="black"/>
              </a:solidFill>
            </a:endParaRPr>
          </a:p>
          <a:p>
            <a:pPr marL="1370385" lvl="2" indent="-457200" fontAlgn="base">
              <a:spcBef>
                <a:spcPts val="600"/>
              </a:spcBef>
              <a:spcAft>
                <a:spcPts val="600"/>
              </a:spcAft>
              <a:buSzPct val="96000"/>
              <a:buFont typeface="+mj-lt"/>
              <a:buAutoNum type="arabicParenR"/>
              <a:defRPr/>
            </a:pPr>
            <a:r>
              <a:rPr lang="en-GB" sz="2200" kern="0" dirty="0">
                <a:solidFill>
                  <a:prstClr val="black"/>
                </a:solidFill>
              </a:rPr>
              <a:t>RTK (Real-Time Kinematic) </a:t>
            </a:r>
            <a:r>
              <a:rPr lang="en-GB" sz="2200" kern="0" dirty="0" smtClean="0">
                <a:solidFill>
                  <a:prstClr val="black"/>
                </a:solidFill>
              </a:rPr>
              <a:t>messages</a:t>
            </a:r>
          </a:p>
          <a:p>
            <a:pPr marL="1370385" lvl="2" indent="-457200" fontAlgn="base">
              <a:spcBef>
                <a:spcPts val="600"/>
              </a:spcBef>
              <a:spcAft>
                <a:spcPts val="600"/>
              </a:spcAft>
              <a:buSzPct val="96000"/>
              <a:buFont typeface="+mj-lt"/>
              <a:buAutoNum type="arabicParenR"/>
              <a:defRPr/>
            </a:pPr>
            <a:r>
              <a:rPr lang="en-GB" sz="2200" kern="0" dirty="0" smtClean="0">
                <a:solidFill>
                  <a:prstClr val="black"/>
                </a:solidFill>
              </a:rPr>
              <a:t>Differential </a:t>
            </a:r>
            <a:r>
              <a:rPr lang="en-GB" sz="2200" kern="0" dirty="0">
                <a:solidFill>
                  <a:prstClr val="black"/>
                </a:solidFill>
              </a:rPr>
              <a:t>GNSS (DGNSS) </a:t>
            </a:r>
            <a:r>
              <a:rPr lang="en-GB" sz="2200" kern="0" dirty="0" smtClean="0">
                <a:solidFill>
                  <a:prstClr val="black"/>
                </a:solidFill>
              </a:rPr>
              <a:t>corrections</a:t>
            </a:r>
            <a:endParaRPr lang="en-GB" sz="2200" kern="0" dirty="0">
              <a:solidFill>
                <a:prstClr val="black"/>
              </a:solidFill>
            </a:endParaRPr>
          </a:p>
          <a:p>
            <a:pPr marL="741735" lvl="1" indent="-285750" fontAlgn="base">
              <a:spcBef>
                <a:spcPct val="20000"/>
              </a:spcBef>
              <a:spcAft>
                <a:spcPct val="0"/>
              </a:spcAft>
              <a:buClr>
                <a:srgbClr val="C66E00"/>
              </a:buClr>
              <a:buSzPct val="96000"/>
              <a:buFont typeface="Wingdings" panose="05000000000000000000" pitchFamily="2" charset="2"/>
              <a:buChar char="q"/>
              <a:defRPr/>
            </a:pPr>
            <a:endParaRPr lang="en-GB" kern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3159D264-4B60-483D-BEBF-3449CC2AE08E}" type="slidenum">
              <a:rPr lang="es-ES" smtClean="0"/>
              <a:pPr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35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95536" y="2397646"/>
            <a:ext cx="8568952" cy="527298"/>
          </a:xfrm>
          <a:prstGeom prst="roundRect">
            <a:avLst/>
          </a:prstGeom>
          <a:solidFill>
            <a:schemeClr val="accent2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Table of contents</a:t>
            </a:r>
            <a:endParaRPr lang="en-GB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28800"/>
            <a:ext cx="8507288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EGNOS basics: architecture and technical parameters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EGNOS benefits for mapping and GIS</a:t>
            </a:r>
            <a:endParaRPr lang="en-GB" sz="2800" b="1" dirty="0" smtClean="0">
              <a:solidFill>
                <a:srgbClr val="00B050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>
                <a:solidFill>
                  <a:schemeClr val="accent4">
                    <a:lumMod val="75000"/>
                  </a:schemeClr>
                </a:solidFill>
              </a:rPr>
              <a:t>EGNOS-enabled </a:t>
            </a: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devices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EGNOS applications and success stories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EGNOS user support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Questions and answers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3159D264-4B60-483D-BEBF-3449CC2AE08E}" type="slidenum">
              <a:rPr lang="es-ES" smtClean="0"/>
              <a:pPr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6436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 smtClean="0"/>
              <a:t>EGNOS already providing benefits for mapping and GIS professionals</a:t>
            </a:r>
            <a:endParaRPr lang="en-US" b="1" noProof="0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3159D264-4B60-483D-BEBF-3449CC2AE08E}" type="slidenum">
              <a:rPr lang="es-ES" smtClean="0"/>
              <a:pPr/>
              <a:t>12</a:t>
            </a:fld>
            <a:endParaRPr lang="es-ES" dirty="0"/>
          </a:p>
        </p:txBody>
      </p:sp>
      <p:sp>
        <p:nvSpPr>
          <p:cNvPr id="3" name="AutoShape 2" descr="Resultado de imagen de topcon hiper v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4" descr="Resultado de imagen de topcon hiper v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AutoShape 6" descr="Resultado de imagen de topcon hiper v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12775" y="1556792"/>
            <a:ext cx="8072065" cy="23762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/>
              <a:t>EGNOS is a free-of-charge </a:t>
            </a:r>
            <a:r>
              <a:rPr lang="en-US" sz="2800" dirty="0" smtClean="0"/>
              <a:t>service</a:t>
            </a:r>
            <a:endParaRPr lang="en-US" sz="2800" dirty="0"/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smtClean="0"/>
              <a:t>EGNOS signal is provided by satellite: no SIM card, no base station, no radio link, etc.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smtClean="0"/>
              <a:t>Most of the professional mapping devices are EGNOS-enabled. Users just have to activate it</a:t>
            </a: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113176"/>
            <a:ext cx="1149295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509" y="4113176"/>
            <a:ext cx="1749691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821" y="5229184"/>
            <a:ext cx="2068315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996" y="4005064"/>
            <a:ext cx="135246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308" y="5085184"/>
            <a:ext cx="1501830" cy="9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15" y="4203175"/>
            <a:ext cx="1414481" cy="131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71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95536" y="3140968"/>
            <a:ext cx="8568952" cy="527298"/>
          </a:xfrm>
          <a:prstGeom prst="roundRect">
            <a:avLst/>
          </a:prstGeom>
          <a:solidFill>
            <a:schemeClr val="accent2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Table of contents</a:t>
            </a:r>
            <a:endParaRPr lang="en-GB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28800"/>
            <a:ext cx="8507288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EGNOS basics: architecture and technical parameters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EGNOS benefits for mapping and GIS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>
                <a:solidFill>
                  <a:schemeClr val="accent4">
                    <a:lumMod val="75000"/>
                  </a:schemeClr>
                </a:solidFill>
              </a:rPr>
              <a:t>EGNOS-enabled </a:t>
            </a: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devices</a:t>
            </a:r>
            <a:endParaRPr lang="en-GB" sz="2800" b="1" dirty="0" smtClean="0">
              <a:solidFill>
                <a:srgbClr val="00B050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EGNOS applications and success stories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EGNOS user support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Questions and answers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3159D264-4B60-483D-BEBF-3449CC2AE08E}" type="slidenum">
              <a:rPr lang="es-ES" smtClean="0"/>
              <a:pPr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0342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 smtClean="0"/>
              <a:t>EGNOS-enabled devices for mapping</a:t>
            </a:r>
            <a:endParaRPr lang="en-US" b="1" noProof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11560" y="1628800"/>
            <a:ext cx="4876530" cy="44644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smtClean="0"/>
              <a:t>Substantial </a:t>
            </a:r>
            <a:r>
              <a:rPr lang="en-US" sz="2800" dirty="0"/>
              <a:t>growth of the GNSS </a:t>
            </a:r>
            <a:r>
              <a:rPr lang="en-US" sz="2800" dirty="0" smtClean="0"/>
              <a:t>mapping and surveying </a:t>
            </a:r>
            <a:r>
              <a:rPr lang="en-US" sz="2800" dirty="0"/>
              <a:t>market is expected</a:t>
            </a:r>
            <a:endParaRPr lang="en-US" sz="2800" dirty="0" smtClean="0"/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smtClean="0"/>
              <a:t>87% of GNSS receivers are EGNOS-enabled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smtClean="0"/>
              <a:t>Different types of devices: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 smtClean="0"/>
              <a:t>For pole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 smtClean="0"/>
              <a:t>Handheld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 smtClean="0"/>
              <a:t>Tablet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 smtClean="0"/>
              <a:t>Bluetooth-based (managed by a external device)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3159D264-4B60-483D-BEBF-3449CC2AE08E}" type="slidenum">
              <a:rPr lang="es-ES" smtClean="0"/>
              <a:pPr/>
              <a:t>14</a:t>
            </a:fld>
            <a:endParaRPr lang="es-E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914" y="1484784"/>
            <a:ext cx="3600000" cy="256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9" descr="Resultado de imagen de hiper v top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711413"/>
            <a:ext cx="1380122" cy="52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71" y="5589240"/>
            <a:ext cx="811477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193540"/>
            <a:ext cx="711640" cy="89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910570"/>
            <a:ext cx="720000" cy="67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42384"/>
            <a:ext cx="3420000" cy="202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00192" y="6093296"/>
            <a:ext cx="2016224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1000" b="1" dirty="0" err="1" smtClean="0"/>
              <a:t>Source</a:t>
            </a:r>
            <a:r>
              <a:rPr lang="es-ES" sz="1000" b="1" dirty="0" smtClean="0"/>
              <a:t>: GNSS </a:t>
            </a:r>
            <a:r>
              <a:rPr lang="es-ES" sz="1000" b="1" dirty="0" err="1" smtClean="0"/>
              <a:t>Market</a:t>
            </a:r>
            <a:r>
              <a:rPr lang="es-ES" sz="1000" b="1" dirty="0" smtClean="0"/>
              <a:t> </a:t>
            </a:r>
            <a:r>
              <a:rPr lang="es-ES" sz="1000" b="1" dirty="0" err="1" smtClean="0"/>
              <a:t>Report</a:t>
            </a:r>
            <a:r>
              <a:rPr lang="es-ES" sz="1000" b="1" dirty="0" smtClean="0"/>
              <a:t> - GSA</a:t>
            </a:r>
            <a:endParaRPr lang="es-ES" sz="1000" b="1" dirty="0"/>
          </a:p>
        </p:txBody>
      </p:sp>
    </p:spTree>
    <p:extLst>
      <p:ext uri="{BB962C8B-B14F-4D97-AF65-F5344CB8AC3E}">
        <p14:creationId xmlns:p14="http://schemas.microsoft.com/office/powerpoint/2010/main" val="251274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Configuring EGNOS in your device</a:t>
            </a:r>
            <a:r>
              <a:rPr lang="en-US" b="1" noProof="0" dirty="0" smtClean="0"/>
              <a:t> </a:t>
            </a:r>
            <a:endParaRPr lang="en-US" b="1" noProof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11560" y="1628800"/>
            <a:ext cx="8064896" cy="41764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smtClean="0"/>
              <a:t>1. Check that the device is EGNOS-enabled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smtClean="0"/>
              <a:t>2. Activate SBAS/EGNOS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/>
              <a:t>3</a:t>
            </a:r>
            <a:r>
              <a:rPr lang="en-US" sz="2800" dirty="0" smtClean="0"/>
              <a:t>. Set current EGNOS satellites. E.g. PRN=120 and PRN=123. Up-to-date information in the </a:t>
            </a:r>
            <a:r>
              <a:rPr lang="en-US" sz="2800" dirty="0" smtClean="0">
                <a:hlinkClick r:id="rId3"/>
              </a:rPr>
              <a:t>EGNOS website</a:t>
            </a:r>
            <a:endParaRPr lang="en-US" sz="2000" b="1" dirty="0">
              <a:solidFill>
                <a:schemeClr val="accent1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/>
              <a:t>How to perform the aforementioned steps?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smtClean="0"/>
              <a:t>Product datasheet/manual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smtClean="0"/>
              <a:t>Manufacturer/dealer assistance</a:t>
            </a:r>
          </a:p>
          <a:p>
            <a:pPr marL="342900" lvl="2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/>
              <a:t>E</a:t>
            </a:r>
            <a:r>
              <a:rPr lang="en-US" sz="2800" dirty="0" smtClean="0"/>
              <a:t>GNOS user support: </a:t>
            </a:r>
            <a:r>
              <a:rPr lang="en-US" sz="2800" dirty="0">
                <a:hlinkClick r:id="rId4"/>
              </a:rPr>
              <a:t>egnos-helpdesk@essp-sas.eu</a:t>
            </a:r>
            <a:endParaRPr lang="en-US" sz="2800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3159D264-4B60-483D-BEBF-3449CC2AE08E}" type="slidenum">
              <a:rPr lang="es-ES" smtClean="0"/>
              <a:pPr/>
              <a:t>15</a:t>
            </a:fld>
            <a:endParaRPr lang="es-ES" dirty="0"/>
          </a:p>
        </p:txBody>
      </p:sp>
      <p:sp>
        <p:nvSpPr>
          <p:cNvPr id="3" name="AutoShape 2" descr="Resultado de imagen de topcon hiper v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4" descr="Resultado de imagen de topcon hiper v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AutoShape 6" descr="Resultado de imagen de topcon hiper v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622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95536" y="3837806"/>
            <a:ext cx="8568952" cy="527298"/>
          </a:xfrm>
          <a:prstGeom prst="roundRect">
            <a:avLst/>
          </a:prstGeom>
          <a:solidFill>
            <a:schemeClr val="accent2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Table of contents</a:t>
            </a:r>
            <a:endParaRPr lang="en-GB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28800"/>
            <a:ext cx="8507288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EGNOS basics: architecture and technical parameters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EGNOS benefits for mapping and GIS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>
                <a:solidFill>
                  <a:schemeClr val="accent4">
                    <a:lumMod val="75000"/>
                  </a:schemeClr>
                </a:solidFill>
              </a:rPr>
              <a:t>EGNOS-enabled </a:t>
            </a: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devices</a:t>
            </a:r>
            <a:endParaRPr lang="en-GB" sz="2800" b="1" dirty="0" smtClean="0">
              <a:solidFill>
                <a:srgbClr val="00B050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EGNOS applications and success stories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EGNOS user support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Questions and answers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3159D264-4B60-483D-BEBF-3449CC2AE08E}" type="slidenum">
              <a:rPr lang="es-ES" smtClean="0"/>
              <a:pPr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7246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 smtClean="0"/>
              <a:t>EGNOS applications in mapping (1/2)</a:t>
            </a:r>
            <a:endParaRPr lang="en-US" b="1" noProof="0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3159D264-4B60-483D-BEBF-3449CC2AE08E}" type="slidenum">
              <a:rPr lang="es-ES" smtClean="0"/>
              <a:pPr/>
              <a:t>17</a:t>
            </a:fld>
            <a:endParaRPr lang="es-E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1560" y="1556792"/>
            <a:ext cx="8064896" cy="475252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2800" dirty="0" smtClean="0"/>
              <a:t>Management of natural areas: 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2400" dirty="0" smtClean="0"/>
              <a:t>Forests and parks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2400" dirty="0" smtClean="0"/>
              <a:t>Camping areas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2400" dirty="0"/>
              <a:t>W</a:t>
            </a:r>
            <a:r>
              <a:rPr lang="en-US" sz="2400" dirty="0" smtClean="0"/>
              <a:t>ind farms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2400" dirty="0"/>
              <a:t>e</a:t>
            </a:r>
            <a:r>
              <a:rPr lang="en-US" sz="2400" dirty="0" smtClean="0"/>
              <a:t>tc.</a:t>
            </a:r>
          </a:p>
          <a:p>
            <a:pPr>
              <a:spcBef>
                <a:spcPts val="600"/>
              </a:spcBef>
              <a:spcAft>
                <a:spcPts val="300"/>
              </a:spcAft>
              <a:buFontTx/>
              <a:buChar char="-"/>
            </a:pPr>
            <a:r>
              <a:rPr lang="en-US" sz="2800" dirty="0" smtClean="0"/>
              <a:t>Management of utility networks: 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2400" dirty="0" smtClean="0"/>
              <a:t>Water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2400" dirty="0" smtClean="0"/>
              <a:t>Electricity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2400" dirty="0" smtClean="0"/>
              <a:t>Telecommunications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2400" dirty="0" smtClean="0"/>
              <a:t>etc.</a:t>
            </a:r>
          </a:p>
          <a:p>
            <a:pPr>
              <a:spcBef>
                <a:spcPts val="600"/>
              </a:spcBef>
              <a:spcAft>
                <a:spcPts val="300"/>
              </a:spcAft>
              <a:buFontTx/>
              <a:buChar char="-"/>
            </a:pPr>
            <a:r>
              <a:rPr lang="en-US" sz="2800" dirty="0" smtClean="0"/>
              <a:t>Inventory and control of assets in open areas: 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2400" dirty="0" smtClean="0"/>
              <a:t>Urban furniture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2400" dirty="0" smtClean="0"/>
              <a:t>Traffic signs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2400" dirty="0"/>
              <a:t>e</a:t>
            </a:r>
            <a:r>
              <a:rPr lang="en-US" sz="2400" dirty="0" smtClean="0"/>
              <a:t>tc.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555083"/>
            <a:ext cx="2295178" cy="124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6620" y="1700815"/>
            <a:ext cx="2304256" cy="1584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76" y="5059685"/>
            <a:ext cx="1906868" cy="103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88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 smtClean="0"/>
              <a:t>EGNOS applications in mapping (2/2)</a:t>
            </a:r>
            <a:endParaRPr lang="en-US" b="1" noProof="0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3159D264-4B60-483D-BEBF-3449CC2AE08E}" type="slidenum">
              <a:rPr lang="es-ES" smtClean="0"/>
              <a:pPr/>
              <a:t>18</a:t>
            </a:fld>
            <a:endParaRPr lang="es-E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11560" y="1772816"/>
            <a:ext cx="8064896" cy="42484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GB" sz="2800" dirty="0" smtClean="0"/>
              <a:t>Taking of samples in field campaigns: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GB" sz="2400" dirty="0" smtClean="0"/>
              <a:t>Environmental law force agents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GB" sz="2400" dirty="0" smtClean="0"/>
              <a:t>Biologists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GB" sz="2400" dirty="0" err="1" smtClean="0"/>
              <a:t>Archeologists</a:t>
            </a:r>
            <a:endParaRPr lang="en-GB" sz="2400" dirty="0" smtClean="0"/>
          </a:p>
          <a:p>
            <a:pPr lvl="1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GB" sz="2400" dirty="0" smtClean="0"/>
              <a:t>etc.</a:t>
            </a:r>
          </a:p>
          <a:p>
            <a:pPr>
              <a:spcBef>
                <a:spcPts val="600"/>
              </a:spcBef>
              <a:spcAft>
                <a:spcPts val="300"/>
              </a:spcAft>
              <a:buFontTx/>
              <a:buChar char="-"/>
            </a:pPr>
            <a:r>
              <a:rPr lang="en-GB" sz="2800" dirty="0" smtClean="0"/>
              <a:t>Determination of perimeters and areas: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GB" sz="2400" dirty="0" smtClean="0"/>
              <a:t>Municipality borders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GB" sz="2400" dirty="0" smtClean="0"/>
              <a:t>Urban planning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GB" sz="2400" dirty="0" smtClean="0"/>
              <a:t>Green cadastre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GB" sz="2400" dirty="0" smtClean="0"/>
              <a:t>Construction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GB" sz="2400" dirty="0" smtClean="0"/>
              <a:t>Dumping sites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GB" sz="2400" dirty="0" smtClean="0"/>
              <a:t>etc.</a:t>
            </a:r>
            <a:endParaRPr lang="en-GB" sz="24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45" y="3861048"/>
            <a:ext cx="3637334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28800"/>
            <a:ext cx="2520000" cy="188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71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Success </a:t>
            </a:r>
            <a:r>
              <a:rPr lang="en-US" b="1" dirty="0" smtClean="0"/>
              <a:t>story 1: </a:t>
            </a:r>
            <a:r>
              <a:rPr lang="en-US" b="1" dirty="0"/>
              <a:t>Inventory of road milestones</a:t>
            </a:r>
            <a:endParaRPr lang="en-US" b="1" noProof="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t="1138" r="50000" b="69600"/>
          <a:stretch/>
        </p:blipFill>
        <p:spPr bwMode="auto">
          <a:xfrm>
            <a:off x="4283968" y="2130152"/>
            <a:ext cx="4365491" cy="1730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3159D264-4B60-483D-BEBF-3449CC2AE08E}" type="slidenum">
              <a:rPr lang="es-ES" smtClean="0"/>
              <a:pPr/>
              <a:t>19</a:t>
            </a:fld>
            <a:endParaRPr lang="es-E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3" t="27288" r="6538" b="65867"/>
          <a:stretch/>
        </p:blipFill>
        <p:spPr bwMode="auto">
          <a:xfrm>
            <a:off x="3851920" y="4293096"/>
            <a:ext cx="51816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51520" y="1556794"/>
            <a:ext cx="8640520" cy="514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smtClean="0"/>
              <a:t>Customer: </a:t>
            </a:r>
            <a:r>
              <a:rPr lang="en-US" sz="2800" dirty="0" err="1"/>
              <a:t>G</a:t>
            </a:r>
            <a:r>
              <a:rPr lang="en-US" sz="2800" dirty="0" err="1" smtClean="0"/>
              <a:t>eograma</a:t>
            </a:r>
            <a:r>
              <a:rPr lang="en-US" sz="2800" dirty="0" smtClean="0"/>
              <a:t> (mapping of borders and roads)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51520" y="2060848"/>
            <a:ext cx="4896544" cy="39604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smtClean="0"/>
              <a:t>Why EGNOS?: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/>
              <a:t>Improvement of GPS positioning accuracy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/>
              <a:t>Good </a:t>
            </a:r>
            <a:r>
              <a:rPr lang="en-US" sz="2400" dirty="0" smtClean="0"/>
              <a:t>wide coverage</a:t>
            </a:r>
            <a:endParaRPr lang="en-US" sz="2400" dirty="0"/>
          </a:p>
          <a:p>
            <a:pPr lvl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/>
              <a:t>Simple and low cost equipment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/>
              <a:t>Real-time solution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/>
              <a:t>Stable and continuous </a:t>
            </a:r>
            <a:r>
              <a:rPr lang="en-US" sz="2400" dirty="0" smtClean="0"/>
              <a:t>service</a:t>
            </a:r>
            <a:endParaRPr lang="en-US" sz="2600" dirty="0" smtClean="0"/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smtClean="0"/>
              <a:t>All the information is </a:t>
            </a:r>
            <a:r>
              <a:rPr lang="en-US" sz="2800" dirty="0" smtClean="0">
                <a:hlinkClick r:id="rId4"/>
              </a:rPr>
              <a:t>here</a:t>
            </a:r>
            <a:endParaRPr lang="en-US" sz="2800" dirty="0" smtClean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6" t="47884" r="29160" b="33033"/>
          <a:stretch/>
        </p:blipFill>
        <p:spPr bwMode="auto">
          <a:xfrm>
            <a:off x="5652120" y="4882952"/>
            <a:ext cx="1800000" cy="121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121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Table of contents</a:t>
            </a:r>
            <a:endParaRPr lang="en-GB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28800"/>
            <a:ext cx="8507288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EGNOS basics: architecture and technical parameters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EGNOS benefits for mapping and GIS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>
                <a:solidFill>
                  <a:schemeClr val="accent4">
                    <a:lumMod val="75000"/>
                  </a:schemeClr>
                </a:solidFill>
              </a:rPr>
              <a:t>EGNOS-enabled </a:t>
            </a: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devices</a:t>
            </a:r>
            <a:endParaRPr lang="en-GB" sz="2800" b="1" dirty="0" smtClean="0">
              <a:solidFill>
                <a:srgbClr val="00B050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EGNOS applications and success stories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EGNOS user support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Questions and answers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3159D264-4B60-483D-BEBF-3449CC2AE08E}" type="slidenum">
              <a:rPr lang="es-ES" smtClean="0"/>
              <a:pPr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0143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Success Story 2: Management of natural areas</a:t>
            </a:r>
            <a:endParaRPr lang="en-US" b="1" noProof="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3159D264-4B60-483D-BEBF-3449CC2AE08E}" type="slidenum">
              <a:rPr lang="es-ES" smtClean="0"/>
              <a:pPr/>
              <a:t>20</a:t>
            </a:fld>
            <a:endParaRPr lang="es-E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51520" y="1556794"/>
            <a:ext cx="8640520" cy="514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smtClean="0"/>
              <a:t>Customer: ORTIZ-EULEN (maintenance of forestry parks)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51520" y="2060848"/>
            <a:ext cx="4608512" cy="38884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smtClean="0"/>
              <a:t>Why EGNOS?: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 smtClean="0"/>
              <a:t>Improvement of GPS positioning accuracy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 smtClean="0"/>
              <a:t>Less time needed for taking </a:t>
            </a:r>
            <a:r>
              <a:rPr lang="en-US" sz="2400" dirty="0"/>
              <a:t>great number of measurements </a:t>
            </a:r>
            <a:endParaRPr lang="en-US" sz="2400" dirty="0" smtClean="0"/>
          </a:p>
          <a:p>
            <a:pPr lvl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 smtClean="0"/>
              <a:t>Wide coverage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 smtClean="0"/>
              <a:t>Light (handheld) equipment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/>
              <a:t>All the information is </a:t>
            </a:r>
            <a:r>
              <a:rPr lang="en-US" sz="2800" dirty="0" smtClean="0">
                <a:hlinkClick r:id="rId3"/>
              </a:rPr>
              <a:t>here</a:t>
            </a:r>
            <a:endParaRPr lang="en-US" sz="2800" dirty="0" smtClean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76"/>
          <a:stretch/>
        </p:blipFill>
        <p:spPr bwMode="auto">
          <a:xfrm>
            <a:off x="4821855" y="2060848"/>
            <a:ext cx="4286649" cy="230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344" y="4365104"/>
            <a:ext cx="156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49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Success story 3: Management of water supply</a:t>
            </a:r>
            <a:r>
              <a:rPr lang="en-US" b="1" noProof="0" dirty="0" smtClean="0"/>
              <a:t> networks maintenance</a:t>
            </a:r>
            <a:endParaRPr lang="en-US" b="1" noProof="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3159D264-4B60-483D-BEBF-3449CC2AE08E}" type="slidenum">
              <a:rPr lang="es-ES" smtClean="0"/>
              <a:pPr/>
              <a:t>21</a:t>
            </a:fld>
            <a:endParaRPr lang="es-E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51520" y="1556794"/>
            <a:ext cx="8640520" cy="514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smtClean="0"/>
              <a:t>Customer: </a:t>
            </a:r>
            <a:r>
              <a:rPr lang="en-US" sz="2800" dirty="0" err="1" smtClean="0"/>
              <a:t>Aljarafesa</a:t>
            </a:r>
            <a:r>
              <a:rPr lang="en-US" sz="2800" dirty="0" smtClean="0"/>
              <a:t> (maintenance of utility networks)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51520" y="2060848"/>
            <a:ext cx="4104456" cy="38884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smtClean="0"/>
              <a:t>Why EGNOS?: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 smtClean="0"/>
              <a:t>Improvement of GPS positioning accuracy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 smtClean="0"/>
              <a:t>No cost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/>
              <a:t>Less time needed for taking great number of measurements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 smtClean="0"/>
              <a:t>Good </a:t>
            </a:r>
            <a:r>
              <a:rPr lang="en-US" sz="2400" dirty="0"/>
              <a:t>wide coverage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 smtClean="0"/>
              <a:t>Light (handheld) equipment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942" y="2205104"/>
            <a:ext cx="4304812" cy="216000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51613" r="1829" b="13990"/>
          <a:stretch/>
        </p:blipFill>
        <p:spPr bwMode="auto">
          <a:xfrm>
            <a:off x="4351783" y="4581128"/>
            <a:ext cx="4396681" cy="1413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20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Success story 4: Harbour mapping (bathymetry and coastline monitoring)</a:t>
            </a:r>
            <a:endParaRPr lang="en-GB" b="1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3159D264-4B60-483D-BEBF-3449CC2AE08E}" type="slidenum">
              <a:rPr lang="es-ES" smtClean="0"/>
              <a:pPr/>
              <a:t>22</a:t>
            </a:fld>
            <a:endParaRPr lang="es-E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51520" y="1556794"/>
            <a:ext cx="8640520" cy="514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2800" dirty="0" smtClean="0"/>
              <a:t>Customer: Port of Barcelona (harbour’s authority)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51520" y="2060848"/>
            <a:ext cx="4320260" cy="41764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smtClean="0"/>
              <a:t>Why EGNOS?: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 smtClean="0"/>
              <a:t>Improvement of GPS positioning accuracy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 smtClean="0"/>
              <a:t>No cost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/>
              <a:t>Good wide </a:t>
            </a:r>
            <a:r>
              <a:rPr lang="en-US" sz="2400" dirty="0" smtClean="0"/>
              <a:t>coverage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/>
              <a:t>Simple and low cost </a:t>
            </a:r>
            <a:r>
              <a:rPr lang="en-US" sz="2400" dirty="0" smtClean="0"/>
              <a:t>equipment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smtClean="0"/>
              <a:t>All information is </a:t>
            </a:r>
            <a:r>
              <a:rPr lang="en-US" sz="2800" dirty="0" smtClean="0">
                <a:hlinkClick r:id="rId3"/>
              </a:rPr>
              <a:t>here</a:t>
            </a:r>
            <a:r>
              <a:rPr lang="en-US" sz="2800" dirty="0" smtClean="0"/>
              <a:t> and </a:t>
            </a:r>
            <a:r>
              <a:rPr lang="en-US" sz="2800" dirty="0" smtClean="0">
                <a:hlinkClick r:id="rId4"/>
              </a:rPr>
              <a:t>here</a:t>
            </a:r>
            <a:r>
              <a:rPr lang="en-US" sz="2800" dirty="0" smtClean="0"/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77272"/>
            <a:ext cx="4462934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8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95536" y="4557886"/>
            <a:ext cx="8568952" cy="527298"/>
          </a:xfrm>
          <a:prstGeom prst="roundRect">
            <a:avLst/>
          </a:prstGeom>
          <a:solidFill>
            <a:schemeClr val="accent2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Table of contents</a:t>
            </a:r>
            <a:endParaRPr lang="en-GB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28800"/>
            <a:ext cx="8507288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EGNOS basics: architecture and technical parameters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EGNOS benefits for mapping and GIS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>
                <a:solidFill>
                  <a:schemeClr val="accent4">
                    <a:lumMod val="75000"/>
                  </a:schemeClr>
                </a:solidFill>
              </a:rPr>
              <a:t>EGNOS-enabled </a:t>
            </a: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devices</a:t>
            </a:r>
            <a:endParaRPr lang="en-GB" sz="2800" b="1" dirty="0" smtClean="0">
              <a:solidFill>
                <a:srgbClr val="00B050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EGNOS applications and success stories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EGNOS user support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Questions and answers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3159D264-4B60-483D-BEBF-3449CC2AE08E}" type="slidenum">
              <a:rPr lang="es-ES" smtClean="0"/>
              <a:pPr/>
              <a:t>23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4519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Aft>
                <a:spcPts val="3000"/>
              </a:spcAft>
            </a:pPr>
            <a:r>
              <a:rPr lang="en-GB" b="1" dirty="0" smtClean="0"/>
              <a:t>EGNOS user support website</a:t>
            </a:r>
            <a:endParaRPr lang="en-GB" b="1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1507528"/>
            <a:ext cx="8229600" cy="4297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2000" dirty="0" smtClean="0"/>
          </a:p>
          <a:p>
            <a:pPr algn="just"/>
            <a:endParaRPr lang="en-US" sz="2000" dirty="0" smtClean="0"/>
          </a:p>
          <a:p>
            <a:pPr algn="just"/>
            <a:endParaRPr lang="en-US" sz="2000" dirty="0" smtClean="0"/>
          </a:p>
          <a:p>
            <a:pPr algn="just"/>
            <a:endParaRPr lang="en-US" sz="2000" dirty="0">
              <a:solidFill>
                <a:schemeClr val="accent1"/>
              </a:solidFill>
            </a:endParaRPr>
          </a:p>
          <a:p>
            <a:pPr algn="just"/>
            <a:endParaRPr lang="en-US" sz="2000" dirty="0" smtClean="0">
              <a:solidFill>
                <a:schemeClr val="accent1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39552" y="2564904"/>
            <a:ext cx="8229600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2000" dirty="0" smtClean="0">
              <a:solidFill>
                <a:schemeClr val="accent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1659928"/>
            <a:ext cx="8229600" cy="4297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2000" dirty="0" smtClean="0"/>
          </a:p>
          <a:p>
            <a:pPr algn="just"/>
            <a:endParaRPr lang="en-US" sz="2000" dirty="0" smtClean="0"/>
          </a:p>
          <a:p>
            <a:pPr>
              <a:lnSpc>
                <a:spcPct val="80000"/>
              </a:lnSpc>
            </a:pPr>
            <a:endParaRPr lang="en-US" sz="1400" dirty="0"/>
          </a:p>
          <a:p>
            <a:pPr algn="just"/>
            <a:endParaRPr lang="en-US" sz="2000" dirty="0">
              <a:solidFill>
                <a:schemeClr val="accent1"/>
              </a:solidFill>
            </a:endParaRPr>
          </a:p>
          <a:p>
            <a:pPr algn="just"/>
            <a:endParaRPr lang="en-US" sz="2000" dirty="0" smtClean="0">
              <a:solidFill>
                <a:schemeClr val="accent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9580" b="29100"/>
          <a:stretch/>
        </p:blipFill>
        <p:spPr bwMode="auto">
          <a:xfrm>
            <a:off x="252000" y="1556792"/>
            <a:ext cx="8640000" cy="454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051720" y="1556792"/>
            <a:ext cx="2331876" cy="3600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3159D264-4B60-483D-BEBF-3449CC2AE08E}" type="slidenum">
              <a:rPr lang="es-ES" smtClean="0"/>
              <a:pPr/>
              <a:t>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9551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3000"/>
              </a:spcAft>
            </a:pPr>
            <a:r>
              <a:rPr lang="en-GB" b="1" dirty="0" smtClean="0"/>
              <a:t>EGNOS app</a:t>
            </a:r>
            <a:endParaRPr lang="en-GB" b="1" noProof="0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39552" y="2708920"/>
            <a:ext cx="8229600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2000" dirty="0" smtClean="0">
              <a:solidFill>
                <a:schemeClr val="accent1"/>
              </a:solidFill>
            </a:endParaRPr>
          </a:p>
        </p:txBody>
      </p:sp>
      <p:pic>
        <p:nvPicPr>
          <p:cNvPr id="8" name="Content Placeholder 7" descr="cid:image015.png@01D3CCDE.5258BE70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5"/>
            <a:ext cx="7200000" cy="29521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79512" y="4941168"/>
            <a:ext cx="8784976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r>
              <a:rPr lang="en-GB" sz="2000" dirty="0" smtClean="0"/>
              <a:t>Android</a:t>
            </a:r>
            <a:r>
              <a:rPr lang="en-GB" sz="2000" dirty="0"/>
              <a:t>: </a:t>
            </a:r>
            <a:r>
              <a:rPr lang="en-GB" sz="2000" dirty="0">
                <a:hlinkClick r:id="rId5"/>
              </a:rPr>
              <a:t>https://</a:t>
            </a:r>
            <a:r>
              <a:rPr lang="en-GB" sz="2000" dirty="0" smtClean="0">
                <a:hlinkClick r:id="rId5"/>
              </a:rPr>
              <a:t>play.google.com/store/apps/details?id=com.essp.egnosapp</a:t>
            </a:r>
            <a:endParaRPr lang="en-GB" sz="2000" dirty="0" smtClean="0"/>
          </a:p>
          <a:p>
            <a:pPr algn="just">
              <a:buFontTx/>
              <a:buChar char="-"/>
            </a:pPr>
            <a:r>
              <a:rPr lang="en-GB" sz="2000" dirty="0"/>
              <a:t>iOS: </a:t>
            </a:r>
            <a:r>
              <a:rPr lang="en-GB" sz="2000" dirty="0">
                <a:hlinkClick r:id="rId6"/>
              </a:rPr>
              <a:t>https://</a:t>
            </a:r>
            <a:r>
              <a:rPr lang="en-GB" sz="2000" dirty="0" smtClean="0">
                <a:hlinkClick r:id="rId6"/>
              </a:rPr>
              <a:t>itunes.apple.com/us/app/egnos/id1346540596?l=es&amp;ls=1&amp;mt=8</a:t>
            </a:r>
            <a:endParaRPr lang="en-GB" sz="2000" dirty="0" smtClean="0"/>
          </a:p>
          <a:p>
            <a:pPr marL="0" indent="0" algn="just">
              <a:buNone/>
            </a:pPr>
            <a:endParaRPr lang="en-GB" sz="2000" dirty="0" smtClean="0"/>
          </a:p>
          <a:p>
            <a:pPr algn="just">
              <a:buFontTx/>
              <a:buChar char="-"/>
            </a:pPr>
            <a:endParaRPr lang="en-GB" sz="2000" dirty="0" smtClean="0"/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endParaRPr lang="en-GB" sz="2000" dirty="0" smtClean="0">
              <a:solidFill>
                <a:schemeClr val="accent1"/>
              </a:solidFill>
            </a:endParaRP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endParaRPr lang="en-GB" sz="2000" dirty="0" smtClean="0">
              <a:solidFill>
                <a:schemeClr val="accent1"/>
              </a:solidFill>
            </a:endParaRP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endParaRPr lang="en-GB" sz="2000" dirty="0" smtClean="0">
              <a:solidFill>
                <a:schemeClr val="accent1"/>
              </a:solidFill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n-GB" sz="2000" dirty="0" smtClean="0">
              <a:solidFill>
                <a:schemeClr val="accent1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3159D264-4B60-483D-BEBF-3449CC2AE08E}" type="slidenum">
              <a:rPr lang="es-ES" smtClean="0"/>
              <a:pPr/>
              <a:t>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1943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3000"/>
              </a:spcAft>
            </a:pPr>
            <a:r>
              <a:rPr lang="en-US" b="1" dirty="0" smtClean="0"/>
              <a:t>Summary of useful links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68052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200" dirty="0"/>
              <a:t>EGNOS User Support Website: </a:t>
            </a:r>
            <a:r>
              <a:rPr lang="en-GB" sz="2200" dirty="0">
                <a:hlinkClick r:id="rId3"/>
              </a:rPr>
              <a:t>http://egnos-user-support.essp-sas.eu</a:t>
            </a:r>
            <a:endParaRPr lang="en-GB" sz="2200" dirty="0"/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2200" dirty="0" smtClean="0">
                <a:hlinkClick r:id="rId4"/>
              </a:rPr>
              <a:t>Service </a:t>
            </a:r>
            <a:r>
              <a:rPr lang="en-GB" sz="2200" dirty="0">
                <a:hlinkClick r:id="rId4"/>
              </a:rPr>
              <a:t>Notices (e.g. PRN modifications)</a:t>
            </a:r>
            <a:endParaRPr lang="en-GB" sz="2200" dirty="0"/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2200" dirty="0" smtClean="0"/>
              <a:t>Real-time </a:t>
            </a:r>
            <a:r>
              <a:rPr lang="en-GB" sz="2200" dirty="0"/>
              <a:t>performance: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2200" dirty="0" smtClean="0">
                <a:hlinkClick r:id="rId5"/>
              </a:rPr>
              <a:t>EGNOS </a:t>
            </a:r>
            <a:r>
              <a:rPr lang="en-GB" sz="2200" dirty="0">
                <a:hlinkClick r:id="rId5"/>
              </a:rPr>
              <a:t>vs </a:t>
            </a:r>
            <a:r>
              <a:rPr lang="en-GB" sz="2200" dirty="0" smtClean="0">
                <a:hlinkClick r:id="rId5"/>
              </a:rPr>
              <a:t>GPS</a:t>
            </a:r>
            <a:endParaRPr lang="en-GB" sz="2200" dirty="0"/>
          </a:p>
          <a:p>
            <a:pPr lvl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2200" dirty="0" smtClean="0">
                <a:hlinkClick r:id="rId6"/>
              </a:rPr>
              <a:t>EDAS</a:t>
            </a:r>
            <a:endParaRPr lang="en-GB" sz="2200" dirty="0"/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2200" dirty="0" smtClean="0">
                <a:hlinkClick r:id="rId7"/>
              </a:rPr>
              <a:t>Historical </a:t>
            </a:r>
            <a:r>
              <a:rPr lang="en-GB" sz="2200" dirty="0">
                <a:hlinkClick r:id="rId7"/>
              </a:rPr>
              <a:t>performance</a:t>
            </a:r>
            <a:endParaRPr lang="en-GB" sz="2200" dirty="0"/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2200" dirty="0" smtClean="0">
                <a:hlinkClick r:id="rId8"/>
              </a:rPr>
              <a:t>Guidance </a:t>
            </a:r>
            <a:r>
              <a:rPr lang="en-GB" sz="2200" dirty="0">
                <a:hlinkClick r:id="rId8"/>
              </a:rPr>
              <a:t>material</a:t>
            </a:r>
            <a:endParaRPr lang="en-GB" sz="2200" dirty="0"/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2200" dirty="0" smtClean="0">
                <a:hlinkClick r:id="rId9"/>
              </a:rPr>
              <a:t>Visibility </a:t>
            </a:r>
            <a:r>
              <a:rPr lang="en-GB" sz="2200" dirty="0">
                <a:hlinkClick r:id="rId9"/>
              </a:rPr>
              <a:t>maps</a:t>
            </a:r>
            <a:endParaRPr lang="en-GB" sz="2200" dirty="0"/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s-ES" sz="2200" dirty="0">
                <a:hlinkClick r:id="rId10"/>
              </a:rPr>
              <a:t>EGNOS </a:t>
            </a:r>
            <a:r>
              <a:rPr lang="en-GB" sz="2200" dirty="0" smtClean="0">
                <a:hlinkClick r:id="rId10"/>
              </a:rPr>
              <a:t>bulletin</a:t>
            </a:r>
            <a:endParaRPr lang="en-GB" sz="2200" dirty="0" smtClean="0"/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2200" dirty="0" smtClean="0">
                <a:hlinkClick r:id="rId11"/>
              </a:rPr>
              <a:t>EGNOS helpdesk</a:t>
            </a:r>
            <a:endParaRPr lang="en-US" sz="2200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endParaRPr lang="en-US" sz="2000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endParaRPr lang="en-US" sz="2000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endParaRPr lang="en-US" sz="2000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endParaRPr lang="en-US" sz="2000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endParaRPr lang="en-US" sz="2000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endParaRPr lang="en-US" sz="2000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395469"/>
            <a:ext cx="2502026" cy="16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132856"/>
            <a:ext cx="1296000" cy="18377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149080"/>
            <a:ext cx="1296000" cy="1841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730" y="2535182"/>
            <a:ext cx="2155955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9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3000"/>
              </a:spcAft>
            </a:pPr>
            <a:r>
              <a:rPr lang="en-US" sz="3600" b="1" dirty="0" smtClean="0"/>
              <a:t>Coming soon</a:t>
            </a:r>
            <a:br>
              <a:rPr lang="en-US" sz="3600" b="1" dirty="0" smtClean="0"/>
            </a:br>
            <a:r>
              <a:rPr lang="en-US" sz="2400" b="1" dirty="0" smtClean="0"/>
              <a:t>in the EGNOS user support website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72816"/>
            <a:ext cx="8229600" cy="4392488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GB" dirty="0" smtClean="0"/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dirty="0" smtClean="0"/>
              <a:t>EDAS coverage maps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 smtClean="0"/>
              <a:t>      </a:t>
            </a:r>
          </a:p>
          <a:p>
            <a:pPr>
              <a:spcBef>
                <a:spcPts val="1800"/>
              </a:spcBef>
              <a:spcAft>
                <a:spcPts val="600"/>
              </a:spcAft>
              <a:buFontTx/>
              <a:buChar char="-"/>
            </a:pPr>
            <a:endParaRPr lang="en-GB" dirty="0" smtClean="0">
              <a:hlinkClick r:id="rId3"/>
            </a:endParaRPr>
          </a:p>
          <a:p>
            <a:pPr>
              <a:spcBef>
                <a:spcPts val="1800"/>
              </a:spcBef>
              <a:spcAft>
                <a:spcPts val="600"/>
              </a:spcAft>
              <a:buFontTx/>
              <a:buChar char="-"/>
            </a:pPr>
            <a:r>
              <a:rPr lang="en-GB" dirty="0" smtClean="0">
                <a:hlinkClick r:id="rId3"/>
              </a:rPr>
              <a:t>EGNOS verification guidelines</a:t>
            </a:r>
            <a:endParaRPr lang="en-GB" dirty="0" smtClean="0"/>
          </a:p>
          <a:p>
            <a:pPr lvl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2200" dirty="0" smtClean="0"/>
              <a:t>If EGNOS is being applied for PVT computation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2200" dirty="0" smtClean="0"/>
              <a:t>Using the information logged by the equipment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2200" dirty="0" smtClean="0"/>
              <a:t>Other means in case no log data is available</a:t>
            </a:r>
            <a:endParaRPr lang="en-GB" sz="2200" dirty="0"/>
          </a:p>
          <a:p>
            <a:pPr lvl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GB" sz="2200" dirty="0" smtClean="0">
              <a:solidFill>
                <a:schemeClr val="accent1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000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endParaRPr lang="en-US" sz="2000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endParaRPr lang="en-US" sz="2000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endParaRPr lang="en-US" sz="2000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endParaRPr lang="en-US" sz="2000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endParaRPr lang="en-US" sz="2000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19779"/>
            <a:ext cx="3600400" cy="2387221"/>
          </a:xfrm>
          <a:prstGeom prst="rect">
            <a:avLst/>
          </a:prstGeom>
        </p:spPr>
      </p:pic>
      <p:pic>
        <p:nvPicPr>
          <p:cNvPr id="1027" name="Picture 3" descr="20180411_BRNA_GEO120_HPE_GPSvsEGNOS_fix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432" y="4221088"/>
            <a:ext cx="2340000" cy="174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71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95536" y="5301208"/>
            <a:ext cx="8568952" cy="527298"/>
          </a:xfrm>
          <a:prstGeom prst="roundRect">
            <a:avLst/>
          </a:prstGeom>
          <a:solidFill>
            <a:schemeClr val="accent2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Table of contents</a:t>
            </a:r>
            <a:endParaRPr lang="en-GB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28800"/>
            <a:ext cx="8507288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EGNOS basics: architecture and technical parameters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EGNOS benefits for mapping and GIS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>
                <a:solidFill>
                  <a:schemeClr val="accent4">
                    <a:lumMod val="75000"/>
                  </a:schemeClr>
                </a:solidFill>
              </a:rPr>
              <a:t>EGNOS-enabled </a:t>
            </a: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devices</a:t>
            </a:r>
            <a:endParaRPr lang="en-GB" sz="2800" b="1" dirty="0" smtClean="0">
              <a:solidFill>
                <a:srgbClr val="00B050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EGNOS applications and success stories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EGNOS user support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Questions and answers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3159D264-4B60-483D-BEBF-3449CC2AE08E}" type="slidenum">
              <a:rPr lang="es-ES" smtClean="0"/>
              <a:pPr/>
              <a:t>28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4531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44824"/>
            <a:ext cx="7772400" cy="648072"/>
          </a:xfrm>
        </p:spPr>
        <p:txBody>
          <a:bodyPr>
            <a:normAutofit/>
          </a:bodyPr>
          <a:lstStyle/>
          <a:p>
            <a:pPr algn="ctr"/>
            <a:r>
              <a:rPr lang="en-GB" sz="3600" noProof="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QUeSTIONS</a:t>
            </a:r>
            <a:r>
              <a:rPr lang="en-GB" sz="3600" noProof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and answers</a:t>
            </a:r>
            <a:endParaRPr lang="en-GB" sz="3600" noProof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924944"/>
            <a:ext cx="7772400" cy="36004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3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084" y="4769463"/>
            <a:ext cx="900000" cy="675761"/>
          </a:xfrm>
          <a:prstGeom prst="rect">
            <a:avLst/>
          </a:prstGeom>
        </p:spPr>
      </p:pic>
      <p:pic>
        <p:nvPicPr>
          <p:cNvPr id="14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733" y="3075238"/>
            <a:ext cx="1908000" cy="577170"/>
          </a:xfrm>
          <a:prstGeom prst="rect">
            <a:avLst/>
          </a:prstGeom>
        </p:spPr>
      </p:pic>
      <p:pic>
        <p:nvPicPr>
          <p:cNvPr id="15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1865" y="3926381"/>
            <a:ext cx="648000" cy="667058"/>
          </a:xfrm>
          <a:prstGeom prst="rect">
            <a:avLst/>
          </a:prstGeom>
        </p:spPr>
      </p:pic>
      <p:sp>
        <p:nvSpPr>
          <p:cNvPr id="23" name="Oval 22">
            <a:hlinkClick r:id="rId5"/>
          </p:cNvPr>
          <p:cNvSpPr/>
          <p:nvPr/>
        </p:nvSpPr>
        <p:spPr>
          <a:xfrm>
            <a:off x="1701626" y="5543128"/>
            <a:ext cx="838200" cy="838200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Isosceles Triangle 23">
            <a:hlinkClick r:id="rId5"/>
          </p:cNvPr>
          <p:cNvSpPr/>
          <p:nvPr/>
        </p:nvSpPr>
        <p:spPr>
          <a:xfrm rot="5400000">
            <a:off x="1963003" y="5797857"/>
            <a:ext cx="417049" cy="359525"/>
          </a:xfrm>
          <a:prstGeom prst="triangl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ángulo 4"/>
          <p:cNvSpPr/>
          <p:nvPr/>
        </p:nvSpPr>
        <p:spPr>
          <a:xfrm>
            <a:off x="5111386" y="4922677"/>
            <a:ext cx="1797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378C"/>
                </a:solidFill>
              </a:rPr>
              <a:t>www.essp-sas.eu</a:t>
            </a:r>
            <a:endParaRPr lang="en-GB" dirty="0">
              <a:solidFill>
                <a:srgbClr val="00378C"/>
              </a:solidFill>
            </a:endParaRPr>
          </a:p>
        </p:txBody>
      </p:sp>
      <p:sp>
        <p:nvSpPr>
          <p:cNvPr id="26" name="Rectángulo 9"/>
          <p:cNvSpPr/>
          <p:nvPr/>
        </p:nvSpPr>
        <p:spPr>
          <a:xfrm>
            <a:off x="4516161" y="3854373"/>
            <a:ext cx="2972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378C"/>
                </a:solidFill>
              </a:rPr>
              <a:t>egnos-helpdesk@essp-sas.eu</a:t>
            </a:r>
            <a:endParaRPr lang="en-GB" dirty="0">
              <a:solidFill>
                <a:srgbClr val="00378C"/>
              </a:solidFill>
            </a:endParaRPr>
          </a:p>
        </p:txBody>
      </p:sp>
      <p:sp>
        <p:nvSpPr>
          <p:cNvPr id="27" name="Rectángulo 10"/>
          <p:cNvSpPr/>
          <p:nvPr/>
        </p:nvSpPr>
        <p:spPr>
          <a:xfrm>
            <a:off x="4720991" y="4270851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378C"/>
                </a:solidFill>
              </a:rPr>
              <a:t>+34 911 236 555  (H24/7)</a:t>
            </a:r>
            <a:endParaRPr lang="en-GB" dirty="0">
              <a:solidFill>
                <a:srgbClr val="00378C"/>
              </a:solidFill>
            </a:endParaRPr>
          </a:p>
        </p:txBody>
      </p:sp>
      <p:sp>
        <p:nvSpPr>
          <p:cNvPr id="28" name="Rectángulo 11"/>
          <p:cNvSpPr/>
          <p:nvPr/>
        </p:nvSpPr>
        <p:spPr>
          <a:xfrm>
            <a:off x="4170496" y="3147246"/>
            <a:ext cx="3785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378C"/>
                </a:solidFill>
              </a:rPr>
              <a:t>http://egnos-user-support.essp-sas.eu</a:t>
            </a:r>
            <a:endParaRPr lang="en-GB" dirty="0">
              <a:solidFill>
                <a:srgbClr val="00378C"/>
              </a:solidFill>
            </a:endParaRPr>
          </a:p>
        </p:txBody>
      </p:sp>
      <p:sp>
        <p:nvSpPr>
          <p:cNvPr id="30" name="Rectángulo 4">
            <a:hlinkClick r:id="rId5"/>
          </p:cNvPr>
          <p:cNvSpPr/>
          <p:nvPr/>
        </p:nvSpPr>
        <p:spPr>
          <a:xfrm>
            <a:off x="5148064" y="5795972"/>
            <a:ext cx="1723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378C"/>
                </a:solidFill>
              </a:rPr>
              <a:t>Corporate Video</a:t>
            </a:r>
            <a:endParaRPr lang="en-GB" dirty="0">
              <a:solidFill>
                <a:srgbClr val="0037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8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95536" y="1628800"/>
            <a:ext cx="8568952" cy="527298"/>
          </a:xfrm>
          <a:prstGeom prst="roundRect">
            <a:avLst/>
          </a:prstGeom>
          <a:solidFill>
            <a:schemeClr val="accent2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Table of contents</a:t>
            </a:r>
            <a:endParaRPr lang="en-GB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28800"/>
            <a:ext cx="8507288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EGNOS basics: architecture and technical parameters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EGNOS benefits for mapping and GIS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>
                <a:solidFill>
                  <a:schemeClr val="accent4">
                    <a:lumMod val="75000"/>
                  </a:schemeClr>
                </a:solidFill>
              </a:rPr>
              <a:t>EGNOS-enabled </a:t>
            </a: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devices</a:t>
            </a:r>
            <a:endParaRPr lang="en-GB" sz="2800" b="1" dirty="0" smtClean="0">
              <a:solidFill>
                <a:srgbClr val="00B050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EGNOS applications and success stories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EGNOS user support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Questions and answers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3159D264-4B60-483D-BEBF-3449CC2AE08E}" type="slidenum">
              <a:rPr lang="es-ES" smtClean="0"/>
              <a:pPr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0143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44824"/>
            <a:ext cx="7772400" cy="648072"/>
          </a:xfrm>
        </p:spPr>
        <p:txBody>
          <a:bodyPr>
            <a:normAutofit/>
          </a:bodyPr>
          <a:lstStyle/>
          <a:p>
            <a:pPr algn="ctr"/>
            <a:r>
              <a:rPr lang="en-GB" sz="3600" noProof="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QUeSTIONS</a:t>
            </a:r>
            <a:r>
              <a:rPr lang="en-GB" sz="3600" noProof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and answers</a:t>
            </a:r>
            <a:endParaRPr lang="en-GB" sz="3600" noProof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924944"/>
            <a:ext cx="7772400" cy="36004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3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084" y="4769463"/>
            <a:ext cx="900000" cy="675761"/>
          </a:xfrm>
          <a:prstGeom prst="rect">
            <a:avLst/>
          </a:prstGeom>
        </p:spPr>
      </p:pic>
      <p:pic>
        <p:nvPicPr>
          <p:cNvPr id="14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733" y="3075238"/>
            <a:ext cx="1908000" cy="577170"/>
          </a:xfrm>
          <a:prstGeom prst="rect">
            <a:avLst/>
          </a:prstGeom>
        </p:spPr>
      </p:pic>
      <p:pic>
        <p:nvPicPr>
          <p:cNvPr id="15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1865" y="3926381"/>
            <a:ext cx="648000" cy="667058"/>
          </a:xfrm>
          <a:prstGeom prst="rect">
            <a:avLst/>
          </a:prstGeom>
        </p:spPr>
      </p:pic>
      <p:sp>
        <p:nvSpPr>
          <p:cNvPr id="23" name="Oval 22">
            <a:hlinkClick r:id="rId5"/>
          </p:cNvPr>
          <p:cNvSpPr/>
          <p:nvPr/>
        </p:nvSpPr>
        <p:spPr>
          <a:xfrm>
            <a:off x="1701626" y="5543128"/>
            <a:ext cx="838200" cy="838200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Isosceles Triangle 23">
            <a:hlinkClick r:id="rId5"/>
          </p:cNvPr>
          <p:cNvSpPr/>
          <p:nvPr/>
        </p:nvSpPr>
        <p:spPr>
          <a:xfrm rot="5400000">
            <a:off x="1963003" y="5797857"/>
            <a:ext cx="417049" cy="359525"/>
          </a:xfrm>
          <a:prstGeom prst="triangl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ángulo 4"/>
          <p:cNvSpPr/>
          <p:nvPr/>
        </p:nvSpPr>
        <p:spPr>
          <a:xfrm>
            <a:off x="5111386" y="4922677"/>
            <a:ext cx="1797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378C"/>
                </a:solidFill>
              </a:rPr>
              <a:t>www.essp-sas.eu</a:t>
            </a:r>
            <a:endParaRPr lang="en-GB" dirty="0">
              <a:solidFill>
                <a:srgbClr val="00378C"/>
              </a:solidFill>
            </a:endParaRPr>
          </a:p>
        </p:txBody>
      </p:sp>
      <p:sp>
        <p:nvSpPr>
          <p:cNvPr id="26" name="Rectángulo 9"/>
          <p:cNvSpPr/>
          <p:nvPr/>
        </p:nvSpPr>
        <p:spPr>
          <a:xfrm>
            <a:off x="4516161" y="3854373"/>
            <a:ext cx="2972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378C"/>
                </a:solidFill>
              </a:rPr>
              <a:t>egnos-helpdesk@essp-sas.eu</a:t>
            </a:r>
            <a:endParaRPr lang="en-GB" dirty="0">
              <a:solidFill>
                <a:srgbClr val="00378C"/>
              </a:solidFill>
            </a:endParaRPr>
          </a:p>
        </p:txBody>
      </p:sp>
      <p:sp>
        <p:nvSpPr>
          <p:cNvPr id="27" name="Rectángulo 10"/>
          <p:cNvSpPr/>
          <p:nvPr/>
        </p:nvSpPr>
        <p:spPr>
          <a:xfrm>
            <a:off x="4720991" y="4270851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378C"/>
                </a:solidFill>
              </a:rPr>
              <a:t>+34 911 236 555  (H24/7)</a:t>
            </a:r>
            <a:endParaRPr lang="en-GB" dirty="0">
              <a:solidFill>
                <a:srgbClr val="00378C"/>
              </a:solidFill>
            </a:endParaRPr>
          </a:p>
        </p:txBody>
      </p:sp>
      <p:sp>
        <p:nvSpPr>
          <p:cNvPr id="28" name="Rectángulo 11"/>
          <p:cNvSpPr/>
          <p:nvPr/>
        </p:nvSpPr>
        <p:spPr>
          <a:xfrm>
            <a:off x="4170496" y="3147246"/>
            <a:ext cx="3785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378C"/>
                </a:solidFill>
              </a:rPr>
              <a:t>http://egnos-user-support.essp-sas.eu</a:t>
            </a:r>
            <a:endParaRPr lang="en-GB" dirty="0">
              <a:solidFill>
                <a:srgbClr val="00378C"/>
              </a:solidFill>
            </a:endParaRPr>
          </a:p>
        </p:txBody>
      </p:sp>
      <p:sp>
        <p:nvSpPr>
          <p:cNvPr id="30" name="Rectángulo 4">
            <a:hlinkClick r:id="rId5"/>
          </p:cNvPr>
          <p:cNvSpPr/>
          <p:nvPr/>
        </p:nvSpPr>
        <p:spPr>
          <a:xfrm>
            <a:off x="5148064" y="5795972"/>
            <a:ext cx="1723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378C"/>
                </a:solidFill>
              </a:rPr>
              <a:t>Corporate Video</a:t>
            </a:r>
            <a:endParaRPr lang="en-GB" dirty="0">
              <a:solidFill>
                <a:srgbClr val="0037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7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40" y="1556792"/>
            <a:ext cx="7920000" cy="4495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Aft>
                <a:spcPts val="3000"/>
              </a:spcAft>
            </a:pPr>
            <a:r>
              <a:rPr lang="en-GB" b="1" dirty="0" smtClean="0"/>
              <a:t>EGNOS satellites availability</a:t>
            </a:r>
            <a:endParaRPr lang="en-GB" b="1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1507528"/>
            <a:ext cx="8229600" cy="4297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2000" dirty="0" smtClean="0"/>
          </a:p>
          <a:p>
            <a:pPr algn="just"/>
            <a:endParaRPr lang="en-US" sz="2000" dirty="0" smtClean="0"/>
          </a:p>
          <a:p>
            <a:pPr algn="just"/>
            <a:endParaRPr lang="en-US" sz="2000" dirty="0" smtClean="0"/>
          </a:p>
          <a:p>
            <a:pPr algn="just"/>
            <a:endParaRPr lang="en-US" sz="2000" dirty="0">
              <a:solidFill>
                <a:schemeClr val="accent1"/>
              </a:solidFill>
            </a:endParaRPr>
          </a:p>
          <a:p>
            <a:pPr algn="just"/>
            <a:endParaRPr lang="en-US" sz="2000" dirty="0" smtClean="0">
              <a:solidFill>
                <a:schemeClr val="accent1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39552" y="2564904"/>
            <a:ext cx="8229600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2000" dirty="0" smtClean="0">
              <a:solidFill>
                <a:schemeClr val="accent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1659928"/>
            <a:ext cx="8229600" cy="4297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2000" dirty="0" smtClean="0"/>
          </a:p>
          <a:p>
            <a:pPr algn="just"/>
            <a:endParaRPr lang="en-US" sz="2000" dirty="0" smtClean="0"/>
          </a:p>
          <a:p>
            <a:pPr>
              <a:lnSpc>
                <a:spcPct val="80000"/>
              </a:lnSpc>
            </a:pPr>
            <a:endParaRPr lang="en-US" sz="1400" dirty="0"/>
          </a:p>
          <a:p>
            <a:pPr algn="just"/>
            <a:endParaRPr lang="en-US" sz="2000" dirty="0">
              <a:solidFill>
                <a:schemeClr val="accent1"/>
              </a:solidFill>
            </a:endParaRPr>
          </a:p>
          <a:p>
            <a:pPr algn="just"/>
            <a:endParaRPr lang="en-US" sz="2000" dirty="0" smtClean="0">
              <a:solidFill>
                <a:schemeClr val="accent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691680" y="2060848"/>
            <a:ext cx="3600400" cy="8640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364088" y="2852936"/>
            <a:ext cx="2016224" cy="25202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3159D264-4B60-483D-BEBF-3449CC2AE08E}" type="slidenum">
              <a:rPr lang="es-ES" smtClean="0"/>
              <a:pPr/>
              <a:t>31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1893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3000"/>
              </a:spcAft>
            </a:pPr>
            <a:r>
              <a:rPr lang="en-GB" b="1" dirty="0" smtClean="0"/>
              <a:t>EGNOS adoption material</a:t>
            </a:r>
            <a:endParaRPr lang="en-GB" b="1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1651544"/>
            <a:ext cx="8229600" cy="4297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2000" dirty="0" smtClean="0"/>
          </a:p>
          <a:p>
            <a:pPr algn="just"/>
            <a:endParaRPr lang="en-US" sz="2000" dirty="0" smtClean="0"/>
          </a:p>
          <a:p>
            <a:pPr algn="just"/>
            <a:endParaRPr lang="en-US" sz="2000" dirty="0" smtClean="0"/>
          </a:p>
          <a:p>
            <a:pPr algn="just"/>
            <a:endParaRPr lang="en-US" sz="2000" dirty="0">
              <a:solidFill>
                <a:schemeClr val="accent1"/>
              </a:solidFill>
            </a:endParaRPr>
          </a:p>
          <a:p>
            <a:pPr algn="just"/>
            <a:endParaRPr lang="en-US" sz="2000" dirty="0" smtClean="0">
              <a:solidFill>
                <a:schemeClr val="accent1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39552" y="2708920"/>
            <a:ext cx="8229600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2000" dirty="0" smtClean="0">
              <a:solidFill>
                <a:schemeClr val="accent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1803944"/>
            <a:ext cx="8229600" cy="4297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2000" dirty="0" smtClean="0"/>
          </a:p>
          <a:p>
            <a:pPr algn="just"/>
            <a:endParaRPr lang="en-US" sz="2000" dirty="0" smtClean="0"/>
          </a:p>
          <a:p>
            <a:pPr>
              <a:lnSpc>
                <a:spcPct val="80000"/>
              </a:lnSpc>
            </a:pPr>
            <a:endParaRPr lang="en-US" sz="1400" dirty="0"/>
          </a:p>
          <a:p>
            <a:pPr algn="just"/>
            <a:endParaRPr lang="en-US" sz="2000" dirty="0">
              <a:solidFill>
                <a:schemeClr val="accent1"/>
              </a:solidFill>
            </a:endParaRPr>
          </a:p>
          <a:p>
            <a:pPr algn="just"/>
            <a:endParaRPr lang="en-US" sz="2000" dirty="0" smtClean="0">
              <a:solidFill>
                <a:schemeClr val="accent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32" y="1552717"/>
            <a:ext cx="7920000" cy="4495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691680" y="5085184"/>
            <a:ext cx="5400600" cy="3600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3159D264-4B60-483D-BEBF-3449CC2AE08E}" type="slidenum">
              <a:rPr lang="es-ES" smtClean="0"/>
              <a:pPr/>
              <a:t>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6265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3000"/>
              </a:spcAft>
            </a:pPr>
            <a:r>
              <a:rPr lang="en-GB" b="1" dirty="0" smtClean="0"/>
              <a:t>EGNOS h</a:t>
            </a:r>
            <a:r>
              <a:rPr lang="en-GB" b="1" noProof="0" dirty="0" err="1" smtClean="0"/>
              <a:t>istorical</a:t>
            </a:r>
            <a:r>
              <a:rPr lang="en-GB" b="1" noProof="0" dirty="0" smtClean="0"/>
              <a:t> performance</a:t>
            </a:r>
            <a:endParaRPr lang="en-GB" b="1" noProof="0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1651544"/>
            <a:ext cx="8229600" cy="4297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2000" dirty="0" smtClean="0"/>
          </a:p>
          <a:p>
            <a:pPr algn="just"/>
            <a:endParaRPr lang="en-US" sz="2000" dirty="0" smtClean="0"/>
          </a:p>
          <a:p>
            <a:pPr algn="just"/>
            <a:endParaRPr lang="en-US" sz="2000" dirty="0" smtClean="0"/>
          </a:p>
          <a:p>
            <a:pPr algn="just"/>
            <a:endParaRPr lang="en-US" sz="2000" dirty="0">
              <a:solidFill>
                <a:schemeClr val="accent1"/>
              </a:solidFill>
            </a:endParaRPr>
          </a:p>
          <a:p>
            <a:pPr algn="just"/>
            <a:endParaRPr lang="en-US" sz="2000" dirty="0" smtClean="0">
              <a:solidFill>
                <a:schemeClr val="accent1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39552" y="2708920"/>
            <a:ext cx="8229600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2000" dirty="0" smtClean="0">
              <a:solidFill>
                <a:schemeClr val="accent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1803944"/>
            <a:ext cx="8229600" cy="4297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2000" dirty="0" smtClean="0"/>
          </a:p>
          <a:p>
            <a:pPr algn="just"/>
            <a:endParaRPr lang="en-US" sz="2000" dirty="0" smtClean="0"/>
          </a:p>
          <a:p>
            <a:pPr>
              <a:lnSpc>
                <a:spcPct val="80000"/>
              </a:lnSpc>
            </a:pPr>
            <a:endParaRPr lang="en-US" sz="1400" dirty="0"/>
          </a:p>
          <a:p>
            <a:pPr algn="just"/>
            <a:endParaRPr lang="en-US" sz="2000" dirty="0">
              <a:solidFill>
                <a:schemeClr val="accent1"/>
              </a:solidFill>
            </a:endParaRPr>
          </a:p>
          <a:p>
            <a:pPr algn="just"/>
            <a:endParaRPr lang="en-US" sz="2000" dirty="0" smtClean="0">
              <a:solidFill>
                <a:schemeClr val="accent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920000" cy="4495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180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1" r="14717" b="16718"/>
          <a:stretch/>
        </p:blipFill>
        <p:spPr bwMode="auto">
          <a:xfrm>
            <a:off x="4115671" y="3102144"/>
            <a:ext cx="4653481" cy="306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52"/>
          <a:stretch/>
        </p:blipFill>
        <p:spPr bwMode="auto">
          <a:xfrm>
            <a:off x="589214" y="2049066"/>
            <a:ext cx="7920000" cy="95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>
              <a:spcAft>
                <a:spcPts val="3000"/>
              </a:spcAft>
            </a:pPr>
            <a:r>
              <a:rPr lang="en-GB" b="1" dirty="0" smtClean="0"/>
              <a:t>Registration and notification subscription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8496944" cy="56428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2000" dirty="0" smtClean="0"/>
              <a:t>1. Registration in the EGNOS user support website (</a:t>
            </a:r>
            <a:r>
              <a:rPr lang="en-GB" sz="2000" dirty="0" smtClean="0">
                <a:hlinkClick r:id="rId5"/>
              </a:rPr>
              <a:t>top right</a:t>
            </a:r>
            <a:r>
              <a:rPr lang="en-GB" sz="2000" dirty="0" smtClean="0"/>
              <a:t>)</a:t>
            </a:r>
          </a:p>
          <a:p>
            <a:pPr marL="457200" indent="-457200" algn="just">
              <a:buAutoNum type="arabicPeriod"/>
            </a:pPr>
            <a:endParaRPr lang="en-GB" sz="2000" noProof="0" dirty="0" smtClean="0">
              <a:solidFill>
                <a:schemeClr val="accent1"/>
              </a:solidFill>
            </a:endParaRPr>
          </a:p>
          <a:p>
            <a:pPr marL="457200" indent="-457200" algn="just">
              <a:buAutoNum type="arabicPeriod"/>
            </a:pPr>
            <a:endParaRPr lang="en-GB" sz="2000" noProof="0" dirty="0" smtClean="0">
              <a:solidFill>
                <a:schemeClr val="accent1"/>
              </a:solidFill>
            </a:endParaRPr>
          </a:p>
          <a:p>
            <a:pPr marL="457200" indent="-457200" algn="just">
              <a:buAutoNum type="arabicPeriod"/>
            </a:pPr>
            <a:endParaRPr lang="en-GB" sz="2000" noProof="0" dirty="0" smtClean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endParaRPr lang="en-GB" sz="2000" noProof="0" dirty="0" smtClean="0">
              <a:solidFill>
                <a:schemeClr val="accent1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39552" y="2708920"/>
            <a:ext cx="8229600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2000" dirty="0" smtClean="0">
              <a:solidFill>
                <a:schemeClr val="accent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203776" y="2281646"/>
            <a:ext cx="432048" cy="2520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115670" y="5203336"/>
            <a:ext cx="3192633" cy="3687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ultiply 3"/>
          <p:cNvSpPr/>
          <p:nvPr/>
        </p:nvSpPr>
        <p:spPr>
          <a:xfrm>
            <a:off x="4355976" y="4151734"/>
            <a:ext cx="747700" cy="214288"/>
          </a:xfrm>
          <a:prstGeom prst="mathMultiply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139952" y="3447880"/>
            <a:ext cx="1181027" cy="3327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3247" y="3153162"/>
            <a:ext cx="34626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2. Interesting subscriptions to be selected during registration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555776" y="4077072"/>
            <a:ext cx="1559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Aviation-related (of no interest for mapping) </a:t>
            </a:r>
            <a:endParaRPr lang="en-GB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7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17" grpId="0" animBg="1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noProof="0" dirty="0" smtClean="0"/>
              <a:t>EGNOS visibility maps</a:t>
            </a:r>
            <a:endParaRPr lang="en-GB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81013" y="1559792"/>
            <a:ext cx="818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EGNOS is available over all Europe, but the terrain orography could affect the visibility of EGNOS satellites. </a:t>
            </a:r>
            <a:r>
              <a:rPr lang="en-US" b="1" dirty="0" smtClean="0">
                <a:solidFill>
                  <a:prstClr val="black"/>
                </a:solidFill>
              </a:rPr>
              <a:t> Visibility maps provided in the </a:t>
            </a:r>
            <a:r>
              <a:rPr lang="en-US" b="1" dirty="0" smtClean="0">
                <a:solidFill>
                  <a:prstClr val="black"/>
                </a:solidFill>
                <a:hlinkClick r:id="rId2"/>
              </a:rPr>
              <a:t>EGNOS User Support Website</a:t>
            </a:r>
            <a:r>
              <a:rPr lang="en-US" b="1" dirty="0" smtClean="0">
                <a:solidFill>
                  <a:prstClr val="black"/>
                </a:solidFill>
              </a:rPr>
              <a:t>.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970" y="2204864"/>
            <a:ext cx="6116060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3159D264-4B60-483D-BEBF-3449CC2AE08E}" type="slidenum">
              <a:rPr lang="es-ES" smtClean="0"/>
              <a:pPr/>
              <a:t>35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5412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EDAS </a:t>
            </a:r>
            <a:endParaRPr lang="en-GB" b="1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941276"/>
              </p:ext>
            </p:extLst>
          </p:nvPr>
        </p:nvGraphicFramePr>
        <p:xfrm>
          <a:off x="251521" y="1556793"/>
          <a:ext cx="8496943" cy="901960"/>
        </p:xfrm>
        <a:graphic>
          <a:graphicData uri="http://schemas.openxmlformats.org/drawingml/2006/table">
            <a:tbl>
              <a:tblPr/>
              <a:tblGrid>
                <a:gridCol w="1123692"/>
                <a:gridCol w="1872821"/>
                <a:gridCol w="824041"/>
                <a:gridCol w="898954"/>
                <a:gridCol w="824041"/>
                <a:gridCol w="817604"/>
                <a:gridCol w="1095278"/>
                <a:gridCol w="1040512"/>
              </a:tblGrid>
              <a:tr h="36721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EDAS Service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Type of Data</a:t>
                      </a:r>
                      <a:endParaRPr lang="en-US" sz="1600" baseline="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200" baseline="0" noProof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Service Description</a:t>
                      </a:r>
                      <a:endParaRPr lang="en-GB" sz="1600" b="1" kern="1200" baseline="0" noProof="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baseline="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53474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OBS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&amp; NAV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EGNOS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MSG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RTK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MSG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DGNSS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COR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latin typeface="+mn-lt"/>
                          <a:ea typeface="Times New Roman"/>
                          <a:cs typeface="Times New Roman"/>
                        </a:rPr>
                        <a:t>FORMAT</a:t>
                      </a:r>
                      <a:endParaRPr lang="en-GB" sz="1600" b="1" noProof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latin typeface="+mn-lt"/>
                          <a:ea typeface="Times New Roman"/>
                          <a:cs typeface="Times New Roman"/>
                        </a:rPr>
                        <a:t>PROTOCOL</a:t>
                      </a:r>
                      <a:endParaRPr lang="en-GB" sz="1600" b="1" noProof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4067944" y="1916832"/>
            <a:ext cx="864096" cy="576064"/>
          </a:xfrm>
          <a:prstGeom prst="rect">
            <a:avLst/>
          </a:prstGeom>
          <a:noFill/>
          <a:ln w="889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C66E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3528" y="2780928"/>
            <a:ext cx="8280920" cy="325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1735" lvl="1" indent="-285750" fontAlgn="base">
              <a:spcBef>
                <a:spcPct val="20000"/>
              </a:spcBef>
              <a:spcAft>
                <a:spcPct val="0"/>
              </a:spcAft>
              <a:buClr>
                <a:srgbClr val="C66E00"/>
              </a:buClr>
              <a:buSzPct val="96000"/>
              <a:buFont typeface="Wingdings" panose="05000000000000000000" pitchFamily="2" charset="2"/>
              <a:buChar char="q"/>
              <a:defRPr/>
            </a:pPr>
            <a:r>
              <a:rPr lang="en-US" sz="2000" kern="0" dirty="0">
                <a:solidFill>
                  <a:prstClr val="black"/>
                </a:solidFill>
                <a:latin typeface="Arial" charset="0"/>
              </a:rPr>
              <a:t>GPS and GLONASS observations and navigation data 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collected by the entire network of EGNOS ground 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</a:rPr>
              <a:t>stations.</a:t>
            </a:r>
          </a:p>
          <a:p>
            <a:pPr marL="741735" lvl="1" indent="-285750" fontAlgn="base">
              <a:spcBef>
                <a:spcPct val="20000"/>
              </a:spcBef>
              <a:spcAft>
                <a:spcPct val="0"/>
              </a:spcAft>
              <a:buClr>
                <a:srgbClr val="C66E00"/>
              </a:buClr>
              <a:buSzPct val="96000"/>
              <a:buFont typeface="Wingdings" panose="05000000000000000000" pitchFamily="2" charset="2"/>
              <a:buChar char="q"/>
              <a:defRPr/>
            </a:pPr>
            <a:endParaRPr lang="en-GB" sz="2000" kern="0" dirty="0">
              <a:solidFill>
                <a:prstClr val="black"/>
              </a:solidFill>
              <a:latin typeface="Arial" charset="0"/>
            </a:endParaRPr>
          </a:p>
          <a:p>
            <a:pPr marL="741735" lvl="1" indent="-285750" fontAlgn="base">
              <a:spcBef>
                <a:spcPct val="20000"/>
              </a:spcBef>
              <a:spcAft>
                <a:spcPct val="0"/>
              </a:spcAft>
              <a:buClr>
                <a:srgbClr val="C66E00"/>
              </a:buClr>
              <a:buSzPct val="96000"/>
              <a:buFont typeface="Wingdings" panose="05000000000000000000" pitchFamily="2" charset="2"/>
              <a:buChar char="q"/>
              <a:defRPr/>
            </a:pPr>
            <a:r>
              <a:rPr lang="en-GB" sz="2000" kern="0" dirty="0" smtClean="0">
                <a:solidFill>
                  <a:prstClr val="black"/>
                </a:solidFill>
                <a:latin typeface="Arial" charset="0"/>
              </a:rPr>
              <a:t>SBAS augmentation messages of EGNOS satellites.</a:t>
            </a:r>
          </a:p>
          <a:p>
            <a:pPr marL="455985" lvl="1" fontAlgn="base">
              <a:spcBef>
                <a:spcPct val="20000"/>
              </a:spcBef>
              <a:spcAft>
                <a:spcPct val="0"/>
              </a:spcAft>
              <a:buClr>
                <a:srgbClr val="C66E00"/>
              </a:buClr>
              <a:buSzPct val="96000"/>
              <a:defRPr/>
            </a:pPr>
            <a:endParaRPr lang="en-GB" sz="2000" kern="0" dirty="0">
              <a:solidFill>
                <a:prstClr val="black"/>
              </a:solidFill>
              <a:latin typeface="Arial" charset="0"/>
            </a:endParaRPr>
          </a:p>
          <a:p>
            <a:pPr marL="741735" lvl="1" indent="-285750" fontAlgn="base">
              <a:spcBef>
                <a:spcPct val="20000"/>
              </a:spcBef>
              <a:spcAft>
                <a:spcPct val="0"/>
              </a:spcAft>
              <a:buClr>
                <a:srgbClr val="C66E00"/>
              </a:buClr>
              <a:buSzPct val="96000"/>
              <a:buFont typeface="Wingdings" panose="05000000000000000000" pitchFamily="2" charset="2"/>
              <a:buChar char="q"/>
              <a:defRPr/>
            </a:pPr>
            <a:r>
              <a:rPr lang="en-GB" sz="2000" kern="0" dirty="0">
                <a:solidFill>
                  <a:prstClr val="black"/>
                </a:solidFill>
                <a:latin typeface="Arial" charset="0"/>
              </a:rPr>
              <a:t>RTK (Real-Time Kinematic) messages</a:t>
            </a:r>
            <a:r>
              <a:rPr lang="en-GB" sz="2000" kern="0" dirty="0" smtClean="0">
                <a:solidFill>
                  <a:prstClr val="black"/>
                </a:solidFill>
                <a:latin typeface="Arial" charset="0"/>
              </a:rPr>
              <a:t>.</a:t>
            </a:r>
          </a:p>
          <a:p>
            <a:pPr marL="455985" lvl="1" fontAlgn="base">
              <a:spcBef>
                <a:spcPct val="20000"/>
              </a:spcBef>
              <a:spcAft>
                <a:spcPct val="0"/>
              </a:spcAft>
              <a:buClr>
                <a:srgbClr val="C66E00"/>
              </a:buClr>
              <a:buSzPct val="96000"/>
              <a:defRPr/>
            </a:pPr>
            <a:endParaRPr lang="en-GB" sz="2000" kern="0" dirty="0" smtClean="0">
              <a:solidFill>
                <a:prstClr val="black"/>
              </a:solidFill>
              <a:latin typeface="Arial" charset="0"/>
            </a:endParaRPr>
          </a:p>
          <a:p>
            <a:pPr marL="741735" lvl="1" indent="-285750" fontAlgn="base">
              <a:spcBef>
                <a:spcPct val="20000"/>
              </a:spcBef>
              <a:spcAft>
                <a:spcPct val="0"/>
              </a:spcAft>
              <a:buClr>
                <a:srgbClr val="C66E00"/>
              </a:buClr>
              <a:buSzPct val="96000"/>
              <a:buFont typeface="Wingdings" panose="05000000000000000000" pitchFamily="2" charset="2"/>
              <a:buChar char="q"/>
              <a:defRPr/>
            </a:pPr>
            <a:r>
              <a:rPr lang="en-GB" sz="2000" kern="0" dirty="0" smtClean="0">
                <a:solidFill>
                  <a:prstClr val="black"/>
                </a:solidFill>
                <a:latin typeface="Arial" charset="0"/>
              </a:rPr>
              <a:t>Differential </a:t>
            </a:r>
            <a:r>
              <a:rPr lang="en-GB" sz="2000" kern="0" dirty="0">
                <a:solidFill>
                  <a:prstClr val="black"/>
                </a:solidFill>
                <a:latin typeface="Arial" charset="0"/>
              </a:rPr>
              <a:t>GNSS (DGNSS) </a:t>
            </a:r>
            <a:r>
              <a:rPr lang="en-GB" sz="2000" kern="0" dirty="0" smtClean="0">
                <a:solidFill>
                  <a:prstClr val="black"/>
                </a:solidFill>
                <a:latin typeface="Arial" charset="0"/>
              </a:rPr>
              <a:t>corrections</a:t>
            </a:r>
            <a:r>
              <a:rPr lang="en-GB" sz="2000" kern="0" dirty="0">
                <a:solidFill>
                  <a:prstClr val="black"/>
                </a:solidFill>
                <a:latin typeface="Arial" charset="0"/>
              </a:rPr>
              <a:t>.</a:t>
            </a:r>
          </a:p>
          <a:p>
            <a:pPr marL="741735" lvl="1" indent="-285750" fontAlgn="base">
              <a:spcBef>
                <a:spcPct val="20000"/>
              </a:spcBef>
              <a:spcAft>
                <a:spcPct val="0"/>
              </a:spcAft>
              <a:buClr>
                <a:srgbClr val="C66E00"/>
              </a:buClr>
              <a:buSzPct val="96000"/>
              <a:buFont typeface="Wingdings" panose="05000000000000000000" pitchFamily="2" charset="2"/>
              <a:buChar char="q"/>
              <a:defRPr/>
            </a:pPr>
            <a:endParaRPr lang="en-GB" kern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3159D264-4B60-483D-BEBF-3449CC2AE08E}" type="slidenum">
              <a:rPr lang="es-ES" smtClean="0"/>
              <a:pPr/>
              <a:t>36</a:t>
            </a:fld>
            <a:endParaRPr lang="es-ES" dirty="0"/>
          </a:p>
        </p:txBody>
      </p:sp>
      <p:sp>
        <p:nvSpPr>
          <p:cNvPr id="7" name="Rectangle 6"/>
          <p:cNvSpPr/>
          <p:nvPr/>
        </p:nvSpPr>
        <p:spPr>
          <a:xfrm>
            <a:off x="3203848" y="1916832"/>
            <a:ext cx="864096" cy="576064"/>
          </a:xfrm>
          <a:prstGeom prst="rect">
            <a:avLst/>
          </a:prstGeom>
          <a:noFill/>
          <a:ln w="889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C66E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6136" y="1916832"/>
            <a:ext cx="864096" cy="576064"/>
          </a:xfrm>
          <a:prstGeom prst="rect">
            <a:avLst/>
          </a:prstGeom>
          <a:noFill/>
          <a:ln w="889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C66E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32040" y="1916832"/>
            <a:ext cx="864096" cy="576064"/>
          </a:xfrm>
          <a:prstGeom prst="rect">
            <a:avLst/>
          </a:prstGeom>
          <a:noFill/>
          <a:ln w="889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C66E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10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EDAS </a:t>
            </a:r>
            <a:endParaRPr lang="en-GB" b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405206"/>
              </p:ext>
            </p:extLst>
          </p:nvPr>
        </p:nvGraphicFramePr>
        <p:xfrm>
          <a:off x="251521" y="1556793"/>
          <a:ext cx="8496943" cy="4259076"/>
        </p:xfrm>
        <a:graphic>
          <a:graphicData uri="http://schemas.openxmlformats.org/drawingml/2006/table">
            <a:tbl>
              <a:tblPr/>
              <a:tblGrid>
                <a:gridCol w="1123692"/>
                <a:gridCol w="1872821"/>
                <a:gridCol w="824041"/>
                <a:gridCol w="898954"/>
                <a:gridCol w="824041"/>
                <a:gridCol w="817604"/>
                <a:gridCol w="1095278"/>
                <a:gridCol w="1040512"/>
              </a:tblGrid>
              <a:tr h="36721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EDAS Service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Type of Data</a:t>
                      </a:r>
                      <a:endParaRPr lang="en-US" sz="1600" baseline="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200" baseline="0" noProof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Service Description</a:t>
                      </a:r>
                      <a:endParaRPr lang="en-GB" sz="1600" b="1" kern="1200" baseline="0" noProof="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baseline="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53474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OBS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&amp; NAV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EGNOS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MSG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RTK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MSG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DGNSS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COR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latin typeface="+mn-lt"/>
                          <a:ea typeface="Times New Roman"/>
                          <a:cs typeface="Times New Roman"/>
                        </a:rPr>
                        <a:t>FORMAT</a:t>
                      </a:r>
                      <a:endParaRPr lang="en-GB" sz="1600" b="1" noProof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latin typeface="+mn-lt"/>
                          <a:ea typeface="Times New Roman"/>
                          <a:cs typeface="Times New Roman"/>
                        </a:rPr>
                        <a:t>PROTOCOL</a:t>
                      </a:r>
                      <a:endParaRPr lang="en-GB" sz="1600" b="1" noProof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92061"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Real Time</a:t>
                      </a:r>
                      <a:endParaRPr lang="en-US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Service Level 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Data</a:t>
                      </a:r>
                      <a:r>
                        <a:rPr lang="en-US" sz="1600" b="1" baseline="0" dirty="0" smtClean="0">
                          <a:latin typeface="+mn-lt"/>
                          <a:ea typeface="Times New Roman"/>
                          <a:cs typeface="Times New Roman"/>
                        </a:rPr>
                        <a:t> Filtering SL0</a:t>
                      </a:r>
                      <a:endParaRPr lang="en-US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noProof="0" dirty="0" smtClean="0">
                          <a:latin typeface="+mn-lt"/>
                          <a:ea typeface="Times New Roman"/>
                          <a:cs typeface="Times New Roman"/>
                        </a:rPr>
                        <a:t>ASN.1</a:t>
                      </a:r>
                      <a:endParaRPr lang="en-GB" sz="1600" b="1" noProof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noProof="0" dirty="0" smtClean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EDAS</a:t>
                      </a:r>
                      <a:endParaRPr lang="en-GB" sz="1600" b="1" noProof="0" dirty="0">
                        <a:solidFill>
                          <a:srgbClr val="FF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61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Service Level 2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Data Filtering</a:t>
                      </a:r>
                      <a:r>
                        <a:rPr lang="en-US" sz="1600" b="1" baseline="0" dirty="0" smtClean="0">
                          <a:latin typeface="+mn-lt"/>
                          <a:ea typeface="Times New Roman"/>
                          <a:cs typeface="Times New Roman"/>
                        </a:rPr>
                        <a:t> SL2</a:t>
                      </a:r>
                      <a:r>
                        <a:rPr lang="en-US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en-US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noProof="0" dirty="0" smtClean="0">
                          <a:latin typeface="+mn-lt"/>
                          <a:ea typeface="Times New Roman"/>
                          <a:cs typeface="Times New Roman"/>
                        </a:rPr>
                        <a:t>RTCM3.1</a:t>
                      </a:r>
                      <a:endParaRPr lang="en-GB" sz="1600" b="1" noProof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noProof="0" dirty="0" smtClean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EDAS</a:t>
                      </a:r>
                      <a:endParaRPr lang="en-GB" sz="1600" b="1" noProof="0" dirty="0">
                        <a:solidFill>
                          <a:srgbClr val="FF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744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 err="1" smtClean="0">
                          <a:latin typeface="+mn-lt"/>
                          <a:ea typeface="Times New Roman"/>
                          <a:cs typeface="Times New Roman"/>
                        </a:rPr>
                        <a:t>SISNeT</a:t>
                      </a:r>
                      <a:r>
                        <a:rPr lang="en-US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en-US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noProof="0" dirty="0" smtClean="0">
                          <a:latin typeface="+mn-lt"/>
                          <a:ea typeface="Times New Roman"/>
                          <a:cs typeface="Times New Roman"/>
                        </a:rPr>
                        <a:t>RTCA</a:t>
                      </a:r>
                      <a:endParaRPr lang="en-GB" sz="1600" b="1" noProof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noProof="0" dirty="0" err="1" smtClean="0">
                          <a:latin typeface="+mn-lt"/>
                          <a:ea typeface="Times New Roman"/>
                          <a:cs typeface="Times New Roman"/>
                        </a:rPr>
                        <a:t>SISNeT</a:t>
                      </a:r>
                      <a:endParaRPr lang="en-GB" sz="1600" b="1" noProof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6393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NTRIP</a:t>
                      </a:r>
                      <a:endParaRPr lang="en-US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latin typeface="+mn-lt"/>
                          <a:ea typeface="Times New Roman"/>
                          <a:cs typeface="Times New Roman"/>
                        </a:rPr>
                        <a:t>RTCM 2.x, RTCM 3.1</a:t>
                      </a:r>
                      <a:endParaRPr lang="en-GB" sz="1600" b="1" noProof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latin typeface="+mn-lt"/>
                          <a:ea typeface="Times New Roman"/>
                          <a:cs typeface="Times New Roman"/>
                        </a:rPr>
                        <a:t>NTRIP</a:t>
                      </a:r>
                      <a:endParaRPr lang="en-GB" sz="1600" b="1" noProof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92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Archive</a:t>
                      </a:r>
                      <a:endParaRPr lang="en-US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+mn-lt"/>
                          <a:ea typeface="Times New Roman"/>
                          <a:cs typeface="Times New Roman"/>
                        </a:rPr>
                        <a:t>FTP </a:t>
                      </a: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RINEX, EMS,</a:t>
                      </a:r>
                      <a:r>
                        <a:rPr lang="es-ES_tradnl" sz="1600" b="1" baseline="0" dirty="0" smtClean="0">
                          <a:latin typeface="+mn-lt"/>
                          <a:ea typeface="Times New Roman"/>
                          <a:cs typeface="Times New Roman"/>
                        </a:rPr>
                        <a:t> IONEX…</a:t>
                      </a:r>
                      <a:endParaRPr lang="en-US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FTP</a:t>
                      </a:r>
                      <a:endParaRPr lang="en-US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60" marR="48260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Multiply 6"/>
          <p:cNvSpPr/>
          <p:nvPr/>
        </p:nvSpPr>
        <p:spPr>
          <a:xfrm>
            <a:off x="3419872" y="2564904"/>
            <a:ext cx="576064" cy="576064"/>
          </a:xfrm>
          <a:prstGeom prst="mathMultipl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Multiply 7"/>
          <p:cNvSpPr/>
          <p:nvPr/>
        </p:nvSpPr>
        <p:spPr>
          <a:xfrm>
            <a:off x="4211960" y="2564904"/>
            <a:ext cx="576064" cy="576064"/>
          </a:xfrm>
          <a:prstGeom prst="mathMultipl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Multiply 8"/>
          <p:cNvSpPr/>
          <p:nvPr/>
        </p:nvSpPr>
        <p:spPr>
          <a:xfrm>
            <a:off x="3419872" y="3356992"/>
            <a:ext cx="576064" cy="576064"/>
          </a:xfrm>
          <a:prstGeom prst="mathMultipl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Multiply 9"/>
          <p:cNvSpPr/>
          <p:nvPr/>
        </p:nvSpPr>
        <p:spPr>
          <a:xfrm>
            <a:off x="4211960" y="3356992"/>
            <a:ext cx="576064" cy="576064"/>
          </a:xfrm>
          <a:prstGeom prst="mathMultipl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Multiply 10"/>
          <p:cNvSpPr/>
          <p:nvPr/>
        </p:nvSpPr>
        <p:spPr>
          <a:xfrm>
            <a:off x="3419872" y="5157192"/>
            <a:ext cx="576064" cy="576064"/>
          </a:xfrm>
          <a:prstGeom prst="mathMultipl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Multiply 11"/>
          <p:cNvSpPr/>
          <p:nvPr/>
        </p:nvSpPr>
        <p:spPr>
          <a:xfrm>
            <a:off x="4211960" y="5157192"/>
            <a:ext cx="576064" cy="576064"/>
          </a:xfrm>
          <a:prstGeom prst="mathMultipl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Multiply 12"/>
          <p:cNvSpPr/>
          <p:nvPr/>
        </p:nvSpPr>
        <p:spPr>
          <a:xfrm>
            <a:off x="3419872" y="4509120"/>
            <a:ext cx="576064" cy="576064"/>
          </a:xfrm>
          <a:prstGeom prst="mathMultipl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4211960" y="4005064"/>
            <a:ext cx="576064" cy="576064"/>
          </a:xfrm>
          <a:prstGeom prst="mathMultipl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5076056" y="4509120"/>
            <a:ext cx="576064" cy="576064"/>
          </a:xfrm>
          <a:prstGeom prst="mathMultipl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Multiply 18"/>
          <p:cNvSpPr/>
          <p:nvPr/>
        </p:nvSpPr>
        <p:spPr>
          <a:xfrm>
            <a:off x="5868144" y="4509120"/>
            <a:ext cx="576064" cy="576064"/>
          </a:xfrm>
          <a:prstGeom prst="mathMultipl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3159D264-4B60-483D-BEBF-3449CC2AE08E}" type="slidenum">
              <a:rPr lang="es-ES" smtClean="0"/>
              <a:pPr/>
              <a:t>37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2722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" b="2974"/>
          <a:stretch/>
        </p:blipFill>
        <p:spPr bwMode="auto">
          <a:xfrm>
            <a:off x="323528" y="3501008"/>
            <a:ext cx="5040000" cy="261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3159D264-4B60-483D-BEBF-3449CC2AE08E}" type="slidenum">
              <a:rPr lang="es-ES" smtClean="0"/>
              <a:pPr/>
              <a:t>4</a:t>
            </a:fld>
            <a:endParaRPr lang="es-E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69414" y="1483772"/>
            <a:ext cx="88790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75000"/>
              <a:defRPr/>
            </a:pPr>
            <a:r>
              <a:rPr lang="en-GB" sz="2000" b="1" kern="0" dirty="0" smtClean="0"/>
              <a:t>EGNOS</a:t>
            </a:r>
            <a:r>
              <a:rPr lang="en-GB" sz="2000" kern="0" dirty="0" smtClean="0"/>
              <a:t> (European Geostationary Navigation Overlay Service) is the </a:t>
            </a:r>
            <a:r>
              <a:rPr lang="en-GB" sz="2000" b="1" kern="0" dirty="0" smtClean="0"/>
              <a:t>free</a:t>
            </a:r>
            <a:r>
              <a:rPr lang="en-GB" sz="2000" kern="0" dirty="0" smtClean="0"/>
              <a:t> European satellite-based augmentation system (SBAS) over the L1 signal of GPS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75000"/>
              <a:defRPr/>
            </a:pPr>
            <a:r>
              <a:rPr lang="en-GB" sz="2000" b="1" kern="0" dirty="0" smtClean="0"/>
              <a:t>EGNOS</a:t>
            </a:r>
            <a:r>
              <a:rPr lang="en-GB" sz="2000" kern="0" dirty="0" smtClean="0"/>
              <a:t> was designed for aviation purposes, but i</a:t>
            </a:r>
            <a:r>
              <a:rPr lang="en-GB" sz="2000" kern="0" dirty="0" smtClean="0">
                <a:sym typeface="Wingdings" panose="05000000000000000000" pitchFamily="2" charset="2"/>
              </a:rPr>
              <a:t>t </a:t>
            </a:r>
            <a:r>
              <a:rPr lang="en-US" sz="2000" kern="0" dirty="0" smtClean="0">
                <a:sym typeface="Wingdings" panose="05000000000000000000" pitchFamily="2" charset="2"/>
              </a:rPr>
              <a:t>is also </a:t>
            </a:r>
            <a:r>
              <a:rPr lang="en-US" sz="2000" kern="0" dirty="0">
                <a:sym typeface="Wingdings" panose="05000000000000000000" pitchFamily="2" charset="2"/>
              </a:rPr>
              <a:t>suitable for usage on a multitude of other ground </a:t>
            </a:r>
            <a:r>
              <a:rPr lang="en-US" sz="2000" kern="0" dirty="0" smtClean="0">
                <a:sym typeface="Wingdings" panose="05000000000000000000" pitchFamily="2" charset="2"/>
              </a:rPr>
              <a:t>applications</a:t>
            </a:r>
            <a:r>
              <a:rPr lang="en-GB" sz="2000" kern="0" dirty="0" smtClean="0">
                <a:sym typeface="Wingdings" panose="05000000000000000000" pitchFamily="2" charset="2"/>
              </a:rPr>
              <a:t>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75000"/>
              <a:defRPr/>
            </a:pPr>
            <a:r>
              <a:rPr lang="en-GB" sz="2000" b="1" kern="0" dirty="0" smtClean="0"/>
              <a:t>EGNOS </a:t>
            </a:r>
            <a:r>
              <a:rPr lang="en-GB" sz="2000" kern="0" dirty="0" smtClean="0"/>
              <a:t>is interoperable with other SBAS systems (map below)</a:t>
            </a:r>
            <a:endParaRPr lang="en-GB" sz="2000" kern="0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5868144" y="3702511"/>
            <a:ext cx="2880320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75000"/>
              <a:defRPr/>
            </a:pPr>
            <a:r>
              <a:rPr lang="en-GB" sz="2000" b="1" kern="0" dirty="0" smtClean="0"/>
              <a:t>In the future (&gt;2023):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  <a:defRPr/>
            </a:pPr>
            <a:r>
              <a:rPr lang="en-GB" sz="2000" b="1" kern="0" dirty="0" smtClean="0"/>
              <a:t>EGNOS</a:t>
            </a:r>
            <a:r>
              <a:rPr lang="en-GB" sz="2000" kern="0" dirty="0" smtClean="0"/>
              <a:t> will augment also </a:t>
            </a:r>
            <a:r>
              <a:rPr lang="en-GB" sz="2000" b="1" dirty="0" smtClean="0"/>
              <a:t>Galileo</a:t>
            </a:r>
            <a:r>
              <a:rPr lang="en-GB" sz="2000" dirty="0" smtClean="0"/>
              <a:t>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  <a:defRPr/>
            </a:pPr>
            <a:r>
              <a:rPr lang="en-GB" sz="2000" b="1" kern="0" dirty="0" smtClean="0"/>
              <a:t>EGNOS</a:t>
            </a:r>
            <a:r>
              <a:rPr lang="en-GB" sz="2000" kern="0" dirty="0" smtClean="0"/>
              <a:t> </a:t>
            </a:r>
            <a:r>
              <a:rPr lang="en-GB" sz="2000" dirty="0" smtClean="0"/>
              <a:t>will broadcast dual-frequency corrections</a:t>
            </a:r>
            <a:endParaRPr lang="en-GB" sz="2000" b="1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>
              <a:spcAft>
                <a:spcPts val="3000"/>
              </a:spcAft>
            </a:pPr>
            <a:r>
              <a:rPr lang="en-GB" altLang="es-ES" b="1" dirty="0" smtClean="0"/>
              <a:t>EGNOS background</a:t>
            </a:r>
            <a:endParaRPr lang="en-US" b="1" noProof="0" dirty="0"/>
          </a:p>
        </p:txBody>
      </p:sp>
    </p:spTree>
    <p:extLst>
      <p:ext uri="{BB962C8B-B14F-4D97-AF65-F5344CB8AC3E}">
        <p14:creationId xmlns:p14="http://schemas.microsoft.com/office/powerpoint/2010/main" val="235015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8"/>
          <a:stretch/>
        </p:blipFill>
        <p:spPr>
          <a:xfrm>
            <a:off x="0" y="476251"/>
            <a:ext cx="9155054" cy="63817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EGNOS system</a:t>
            </a:r>
            <a:endParaRPr lang="en-GB" b="1" dirty="0"/>
          </a:p>
        </p:txBody>
      </p:sp>
      <p:pic>
        <p:nvPicPr>
          <p:cNvPr id="56" name="Imagen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09" y="4357987"/>
            <a:ext cx="301784" cy="212367"/>
          </a:xfrm>
          <a:prstGeom prst="rect">
            <a:avLst/>
          </a:prstGeom>
          <a:effectLst>
            <a:outerShdw blurRad="63500" dir="20340000" sx="82000" sy="82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7" name="Imagen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780" y="4219044"/>
            <a:ext cx="301784" cy="212367"/>
          </a:xfrm>
          <a:prstGeom prst="rect">
            <a:avLst/>
          </a:prstGeom>
          <a:effectLst>
            <a:outerShdw blurRad="63500" dir="20340000" sx="82000" sy="82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8" name="Rectángulo 27"/>
          <p:cNvSpPr/>
          <p:nvPr/>
        </p:nvSpPr>
        <p:spPr>
          <a:xfrm>
            <a:off x="3808381" y="3540520"/>
            <a:ext cx="1630394" cy="1347794"/>
          </a:xfrm>
          <a:prstGeom prst="rect">
            <a:avLst/>
          </a:prstGeom>
          <a:solidFill>
            <a:srgbClr val="FFFFFF">
              <a:alpha val="50196"/>
            </a:srgb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2F2F2"/>
              </a:solidFill>
            </a:endParaRPr>
          </a:p>
        </p:txBody>
      </p:sp>
      <p:pic>
        <p:nvPicPr>
          <p:cNvPr id="59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298" y="1524446"/>
            <a:ext cx="1449850" cy="159855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60" name="CuadroTexto 5"/>
          <p:cNvSpPr txBox="1"/>
          <p:nvPr/>
        </p:nvSpPr>
        <p:spPr>
          <a:xfrm>
            <a:off x="7485299" y="2735099"/>
            <a:ext cx="1449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2060"/>
                </a:solidFill>
              </a:rPr>
              <a:t>GPS signals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1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035" y="1524446"/>
            <a:ext cx="2892265" cy="159855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62" name="CuadroTexto 8"/>
          <p:cNvSpPr txBox="1"/>
          <p:nvPr/>
        </p:nvSpPr>
        <p:spPr>
          <a:xfrm>
            <a:off x="4124325" y="1916832"/>
            <a:ext cx="11426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02060"/>
                </a:solidFill>
              </a:rPr>
              <a:t>Ranging</a:t>
            </a:r>
          </a:p>
          <a:p>
            <a:pPr algn="ctr"/>
            <a:r>
              <a:rPr lang="en-GB" sz="1600" dirty="0">
                <a:solidFill>
                  <a:srgbClr val="002060"/>
                </a:solidFill>
              </a:rPr>
              <a:t>&amp; Integrity</a:t>
            </a:r>
          </a:p>
          <a:p>
            <a:pPr algn="ctr"/>
            <a:r>
              <a:rPr lang="en-GB" sz="1600" dirty="0">
                <a:solidFill>
                  <a:srgbClr val="002060"/>
                </a:solidFill>
              </a:rPr>
              <a:t>Monitoring</a:t>
            </a:r>
          </a:p>
          <a:p>
            <a:pPr algn="ctr"/>
            <a:r>
              <a:rPr lang="en-GB" sz="1600" dirty="0">
                <a:solidFill>
                  <a:srgbClr val="002060"/>
                </a:solidFill>
              </a:rPr>
              <a:t>Stations</a:t>
            </a:r>
          </a:p>
        </p:txBody>
      </p:sp>
      <p:sp>
        <p:nvSpPr>
          <p:cNvPr id="63" name="CuadroTexto 9"/>
          <p:cNvSpPr txBox="1"/>
          <p:nvPr/>
        </p:nvSpPr>
        <p:spPr>
          <a:xfrm>
            <a:off x="3981035" y="1451305"/>
            <a:ext cx="144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 smtClean="0">
                <a:solidFill>
                  <a:srgbClr val="002060"/>
                </a:solidFill>
              </a:rPr>
              <a:t>39 x</a:t>
            </a:r>
            <a:r>
              <a:rPr lang="en-GB" sz="1400" dirty="0" smtClean="0">
                <a:solidFill>
                  <a:srgbClr val="002060"/>
                </a:solidFill>
              </a:rPr>
              <a:t> </a:t>
            </a:r>
            <a:r>
              <a:rPr lang="en-GB" sz="2000" dirty="0">
                <a:solidFill>
                  <a:srgbClr val="002060"/>
                </a:solidFill>
              </a:rPr>
              <a:t>RIMS</a:t>
            </a:r>
          </a:p>
        </p:txBody>
      </p:sp>
      <p:pic>
        <p:nvPicPr>
          <p:cNvPr id="64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32" y="1524446"/>
            <a:ext cx="3085581" cy="159855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65" name="CuadroTexto 11"/>
          <p:cNvSpPr txBox="1"/>
          <p:nvPr/>
        </p:nvSpPr>
        <p:spPr>
          <a:xfrm>
            <a:off x="207190" y="1988840"/>
            <a:ext cx="980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02060"/>
                </a:solidFill>
              </a:rPr>
              <a:t>Mission</a:t>
            </a:r>
          </a:p>
          <a:p>
            <a:pPr algn="ctr"/>
            <a:r>
              <a:rPr lang="en-GB" sz="1600" dirty="0">
                <a:solidFill>
                  <a:srgbClr val="002060"/>
                </a:solidFill>
              </a:rPr>
              <a:t>Control</a:t>
            </a:r>
          </a:p>
          <a:p>
            <a:pPr algn="ctr"/>
            <a:r>
              <a:rPr lang="en-GB" sz="1600" dirty="0">
                <a:solidFill>
                  <a:srgbClr val="002060"/>
                </a:solidFill>
              </a:rPr>
              <a:t>Centres</a:t>
            </a:r>
          </a:p>
        </p:txBody>
      </p:sp>
      <p:sp>
        <p:nvSpPr>
          <p:cNvPr id="66" name="CuadroTexto 12"/>
          <p:cNvSpPr txBox="1"/>
          <p:nvPr/>
        </p:nvSpPr>
        <p:spPr>
          <a:xfrm>
            <a:off x="0" y="1420033"/>
            <a:ext cx="1237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 smtClean="0">
                <a:solidFill>
                  <a:srgbClr val="002060"/>
                </a:solidFill>
              </a:rPr>
              <a:t>2 x</a:t>
            </a:r>
            <a:r>
              <a:rPr lang="en-GB" sz="1400" dirty="0" smtClean="0">
                <a:solidFill>
                  <a:srgbClr val="002060"/>
                </a:solidFill>
              </a:rPr>
              <a:t> </a:t>
            </a:r>
            <a:r>
              <a:rPr lang="en-GB" sz="2000" dirty="0">
                <a:solidFill>
                  <a:srgbClr val="002060"/>
                </a:solidFill>
              </a:rPr>
              <a:t>MCC</a:t>
            </a:r>
          </a:p>
        </p:txBody>
      </p:sp>
      <p:cxnSp>
        <p:nvCxnSpPr>
          <p:cNvPr id="67" name="Conector recto de flecha 16"/>
          <p:cNvCxnSpPr/>
          <p:nvPr/>
        </p:nvCxnSpPr>
        <p:spPr>
          <a:xfrm flipH="1">
            <a:off x="6984700" y="2287215"/>
            <a:ext cx="397175" cy="0"/>
          </a:xfrm>
          <a:prstGeom prst="straightConnector1">
            <a:avLst/>
          </a:prstGeom>
          <a:ln w="38100">
            <a:solidFill>
              <a:srgbClr val="FFB9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de flecha 17"/>
          <p:cNvCxnSpPr/>
          <p:nvPr/>
        </p:nvCxnSpPr>
        <p:spPr>
          <a:xfrm flipH="1">
            <a:off x="3430256" y="2287983"/>
            <a:ext cx="397175" cy="0"/>
          </a:xfrm>
          <a:prstGeom prst="straightConnector1">
            <a:avLst/>
          </a:prstGeom>
          <a:ln w="38100">
            <a:solidFill>
              <a:srgbClr val="FFB9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Imagen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32" y="4844527"/>
            <a:ext cx="2968068" cy="165152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70" name="CuadroTexto 19"/>
          <p:cNvSpPr txBox="1"/>
          <p:nvPr/>
        </p:nvSpPr>
        <p:spPr>
          <a:xfrm>
            <a:off x="213282" y="5445224"/>
            <a:ext cx="1081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02060"/>
                </a:solidFill>
              </a:rPr>
              <a:t>Navigation</a:t>
            </a:r>
          </a:p>
          <a:p>
            <a:pPr algn="ctr"/>
            <a:r>
              <a:rPr lang="en-GB" sz="1600" dirty="0">
                <a:solidFill>
                  <a:srgbClr val="002060"/>
                </a:solidFill>
              </a:rPr>
              <a:t>Land Earth</a:t>
            </a:r>
          </a:p>
          <a:p>
            <a:pPr algn="ctr"/>
            <a:r>
              <a:rPr lang="en-GB" sz="1600" dirty="0">
                <a:solidFill>
                  <a:srgbClr val="002060"/>
                </a:solidFill>
              </a:rPr>
              <a:t>Stations</a:t>
            </a:r>
          </a:p>
        </p:txBody>
      </p:sp>
      <p:sp>
        <p:nvSpPr>
          <p:cNvPr id="71" name="CuadroTexto 20"/>
          <p:cNvSpPr txBox="1"/>
          <p:nvPr/>
        </p:nvSpPr>
        <p:spPr>
          <a:xfrm>
            <a:off x="127178" y="4888313"/>
            <a:ext cx="1196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 smtClean="0">
                <a:solidFill>
                  <a:srgbClr val="002060"/>
                </a:solidFill>
              </a:rPr>
              <a:t>4 x</a:t>
            </a:r>
            <a:r>
              <a:rPr lang="en-GB" sz="1400" dirty="0" smtClean="0">
                <a:solidFill>
                  <a:srgbClr val="002060"/>
                </a:solidFill>
              </a:rPr>
              <a:t> </a:t>
            </a:r>
            <a:r>
              <a:rPr lang="en-GB" sz="2000" dirty="0">
                <a:solidFill>
                  <a:srgbClr val="002060"/>
                </a:solidFill>
              </a:rPr>
              <a:t>NLES</a:t>
            </a:r>
          </a:p>
        </p:txBody>
      </p:sp>
      <p:sp>
        <p:nvSpPr>
          <p:cNvPr id="72" name="Rectángulo redondeado 21"/>
          <p:cNvSpPr/>
          <p:nvPr/>
        </p:nvSpPr>
        <p:spPr>
          <a:xfrm>
            <a:off x="3019425" y="3322757"/>
            <a:ext cx="3219450" cy="3401724"/>
          </a:xfrm>
          <a:prstGeom prst="round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2F2F2"/>
              </a:solidFill>
            </a:endParaRPr>
          </a:p>
        </p:txBody>
      </p:sp>
      <p:sp>
        <p:nvSpPr>
          <p:cNvPr id="73" name="Rectángulo 22"/>
          <p:cNvSpPr/>
          <p:nvPr/>
        </p:nvSpPr>
        <p:spPr>
          <a:xfrm>
            <a:off x="3808381" y="3540520"/>
            <a:ext cx="1630394" cy="1236274"/>
          </a:xfrm>
          <a:prstGeom prst="rect">
            <a:avLst/>
          </a:prstGeom>
          <a:noFill/>
          <a:ln w="38100">
            <a:solidFill>
              <a:srgbClr val="FFB90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2F2F2"/>
              </a:solidFill>
            </a:endParaRPr>
          </a:p>
        </p:txBody>
      </p:sp>
      <p:pic>
        <p:nvPicPr>
          <p:cNvPr id="74" name="Imagen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035" y="5057487"/>
            <a:ext cx="342147" cy="348727"/>
          </a:xfrm>
          <a:prstGeom prst="rect">
            <a:avLst/>
          </a:prstGeom>
        </p:spPr>
      </p:pic>
      <p:pic>
        <p:nvPicPr>
          <p:cNvPr id="75" name="Imagen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5085183"/>
            <a:ext cx="342147" cy="348727"/>
          </a:xfrm>
          <a:prstGeom prst="rect">
            <a:avLst/>
          </a:prstGeom>
        </p:spPr>
      </p:pic>
      <p:pic>
        <p:nvPicPr>
          <p:cNvPr id="76" name="Imagen 2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933056"/>
            <a:ext cx="1314553" cy="432428"/>
          </a:xfrm>
          <a:prstGeom prst="rect">
            <a:avLst/>
          </a:prstGeom>
        </p:spPr>
      </p:pic>
      <p:sp>
        <p:nvSpPr>
          <p:cNvPr id="77" name="CuadroTexto 28"/>
          <p:cNvSpPr txBox="1"/>
          <p:nvPr/>
        </p:nvSpPr>
        <p:spPr>
          <a:xfrm>
            <a:off x="3491880" y="4797152"/>
            <a:ext cx="24443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 smtClean="0">
                <a:solidFill>
                  <a:srgbClr val="002060"/>
                </a:solidFill>
              </a:rPr>
              <a:t>2  Geostationary Satellites</a:t>
            </a:r>
            <a:endParaRPr lang="en-GB" sz="1400" b="1" dirty="0">
              <a:solidFill>
                <a:srgbClr val="002060"/>
              </a:solidFill>
            </a:endParaRPr>
          </a:p>
        </p:txBody>
      </p:sp>
      <p:cxnSp>
        <p:nvCxnSpPr>
          <p:cNvPr id="78" name="Conector recto de flecha 29"/>
          <p:cNvCxnSpPr/>
          <p:nvPr/>
        </p:nvCxnSpPr>
        <p:spPr>
          <a:xfrm>
            <a:off x="754020" y="3182288"/>
            <a:ext cx="21688" cy="1551039"/>
          </a:xfrm>
          <a:prstGeom prst="straightConnector1">
            <a:avLst/>
          </a:prstGeom>
          <a:ln w="38100">
            <a:solidFill>
              <a:srgbClr val="FFB9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Imagen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49" y="6432215"/>
            <a:ext cx="764410" cy="537918"/>
          </a:xfrm>
          <a:prstGeom prst="rect">
            <a:avLst/>
          </a:prstGeom>
          <a:effectLst>
            <a:outerShdw blurRad="63500" dir="20340000" sx="82000" sy="82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81" name="CuadroTexto 36"/>
          <p:cNvSpPr txBox="1"/>
          <p:nvPr/>
        </p:nvSpPr>
        <p:spPr>
          <a:xfrm>
            <a:off x="217809" y="6536377"/>
            <a:ext cx="1113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2060"/>
                </a:solidFill>
              </a:rPr>
              <a:t>ESSP premises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63888" y="5940569"/>
            <a:ext cx="2304256" cy="584775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762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accent2">
                    <a:lumMod val="50000"/>
                  </a:schemeClr>
                </a:solidFill>
              </a:rPr>
              <a:t>EGNOS signal in space (</a:t>
            </a:r>
            <a:r>
              <a:rPr lang="en-GB" sz="1600" b="1" dirty="0" err="1" smtClean="0">
                <a:solidFill>
                  <a:schemeClr val="accent2">
                    <a:lumMod val="50000"/>
                  </a:schemeClr>
                </a:solidFill>
              </a:rPr>
              <a:t>SiS</a:t>
            </a:r>
            <a:r>
              <a:rPr lang="en-GB" sz="1600" b="1" dirty="0" smtClean="0">
                <a:solidFill>
                  <a:schemeClr val="accent2">
                    <a:lumMod val="50000"/>
                  </a:schemeClr>
                </a:solidFill>
              </a:rPr>
              <a:t>) coverage footprint</a:t>
            </a:r>
            <a:endParaRPr lang="en-GB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9" name="Forma libre 31"/>
          <p:cNvSpPr/>
          <p:nvPr/>
        </p:nvSpPr>
        <p:spPr>
          <a:xfrm>
            <a:off x="2666999" y="5085184"/>
            <a:ext cx="1876425" cy="642061"/>
          </a:xfrm>
          <a:custGeom>
            <a:avLst/>
            <a:gdLst>
              <a:gd name="connsiteX0" fmla="*/ 0 w 2114982"/>
              <a:gd name="connsiteY0" fmla="*/ 657225 h 664680"/>
              <a:gd name="connsiteX1" fmla="*/ 1409700 w 2114982"/>
              <a:gd name="connsiteY1" fmla="*/ 571500 h 664680"/>
              <a:gd name="connsiteX2" fmla="*/ 2085975 w 2114982"/>
              <a:gd name="connsiteY2" fmla="*/ 0 h 664680"/>
              <a:gd name="connsiteX0" fmla="*/ 0 w 2110133"/>
              <a:gd name="connsiteY0" fmla="*/ 657225 h 658828"/>
              <a:gd name="connsiteX1" fmla="*/ 1285875 w 2110133"/>
              <a:gd name="connsiteY1" fmla="*/ 504825 h 658828"/>
              <a:gd name="connsiteX2" fmla="*/ 2085975 w 2110133"/>
              <a:gd name="connsiteY2" fmla="*/ 0 h 658828"/>
              <a:gd name="connsiteX0" fmla="*/ 0 w 2111106"/>
              <a:gd name="connsiteY0" fmla="*/ 657225 h 661434"/>
              <a:gd name="connsiteX1" fmla="*/ 1314450 w 2111106"/>
              <a:gd name="connsiteY1" fmla="*/ 552450 h 661434"/>
              <a:gd name="connsiteX2" fmla="*/ 2085975 w 2111106"/>
              <a:gd name="connsiteY2" fmla="*/ 0 h 661434"/>
              <a:gd name="connsiteX0" fmla="*/ 0 w 2085975"/>
              <a:gd name="connsiteY0" fmla="*/ 657225 h 661434"/>
              <a:gd name="connsiteX1" fmla="*/ 1314450 w 2085975"/>
              <a:gd name="connsiteY1" fmla="*/ 552450 h 661434"/>
              <a:gd name="connsiteX2" fmla="*/ 2085975 w 2085975"/>
              <a:gd name="connsiteY2" fmla="*/ 0 h 661434"/>
              <a:gd name="connsiteX0" fmla="*/ 0 w 1933575"/>
              <a:gd name="connsiteY0" fmla="*/ 676275 h 680842"/>
              <a:gd name="connsiteX1" fmla="*/ 1314450 w 1933575"/>
              <a:gd name="connsiteY1" fmla="*/ 571500 h 680842"/>
              <a:gd name="connsiteX2" fmla="*/ 1933575 w 1933575"/>
              <a:gd name="connsiteY2" fmla="*/ 0 h 680842"/>
              <a:gd name="connsiteX0" fmla="*/ 0 w 1933575"/>
              <a:gd name="connsiteY0" fmla="*/ 676275 h 680842"/>
              <a:gd name="connsiteX1" fmla="*/ 1314450 w 1933575"/>
              <a:gd name="connsiteY1" fmla="*/ 571500 h 680842"/>
              <a:gd name="connsiteX2" fmla="*/ 1933575 w 1933575"/>
              <a:gd name="connsiteY2" fmla="*/ 0 h 680842"/>
              <a:gd name="connsiteX0" fmla="*/ 0 w 1876425"/>
              <a:gd name="connsiteY0" fmla="*/ 638175 h 642061"/>
              <a:gd name="connsiteX1" fmla="*/ 1314450 w 1876425"/>
              <a:gd name="connsiteY1" fmla="*/ 533400 h 642061"/>
              <a:gd name="connsiteX2" fmla="*/ 1876425 w 1876425"/>
              <a:gd name="connsiteY2" fmla="*/ 0 h 64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6425" h="642061">
                <a:moveTo>
                  <a:pt x="0" y="638175"/>
                </a:moveTo>
                <a:cubicBezTo>
                  <a:pt x="531019" y="650081"/>
                  <a:pt x="1001713" y="639762"/>
                  <a:pt x="1314450" y="533400"/>
                </a:cubicBezTo>
                <a:cubicBezTo>
                  <a:pt x="1627187" y="427038"/>
                  <a:pt x="1771650" y="252412"/>
                  <a:pt x="1876425" y="0"/>
                </a:cubicBezTo>
              </a:path>
            </a:pathLst>
          </a:custGeom>
          <a:noFill/>
          <a:ln w="38100">
            <a:solidFill>
              <a:srgbClr val="FFB909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2F2F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3861048"/>
            <a:ext cx="2304256" cy="338554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solidFill>
              <a:schemeClr val="accent2"/>
            </a:solidFill>
          </a:ln>
          <a:effectLst>
            <a:outerShdw blurRad="50800" dist="762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accent2"/>
                </a:solidFill>
              </a:rPr>
              <a:t>EGNOS application area</a:t>
            </a:r>
            <a:endParaRPr lang="en-GB" sz="1600" b="1" dirty="0">
              <a:solidFill>
                <a:schemeClr val="accent2"/>
              </a:solidFill>
            </a:endParaRPr>
          </a:p>
        </p:txBody>
      </p:sp>
      <p:sp>
        <p:nvSpPr>
          <p:cNvPr id="33" name="Slide Number Placeholder 4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59D264-4B60-483D-BEBF-3449CC2AE08E}" type="slidenum">
              <a:rPr lang="es-ES" smtClean="0"/>
              <a:pPr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3435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0" grpId="0"/>
      <p:bldP spid="62" grpId="0"/>
      <p:bldP spid="63" grpId="0"/>
      <p:bldP spid="65" grpId="0"/>
      <p:bldP spid="66" grpId="0"/>
      <p:bldP spid="70" grpId="0"/>
      <p:bldP spid="71" grpId="0"/>
      <p:bldP spid="72" grpId="0" animBg="1"/>
      <p:bldP spid="73" grpId="0" animBg="1"/>
      <p:bldP spid="77" grpId="0"/>
      <p:bldP spid="3" grpId="0" animBg="1"/>
      <p:bldP spid="79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070006"/>
            <a:ext cx="1986335" cy="1986335"/>
          </a:xfrm>
          <a:prstGeom prst="rect">
            <a:avLst/>
          </a:prstGeom>
        </p:spPr>
      </p:pic>
      <p:pic>
        <p:nvPicPr>
          <p:cNvPr id="4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772817"/>
            <a:ext cx="3024336" cy="3021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EGNOS organization</a:t>
            </a:r>
            <a:endParaRPr lang="en-GB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192" y="4813830"/>
            <a:ext cx="1370046" cy="968831"/>
          </a:xfrm>
          <a:prstGeom prst="rect">
            <a:avLst/>
          </a:prstGeom>
        </p:spPr>
      </p:pic>
      <p:pic>
        <p:nvPicPr>
          <p:cNvPr id="6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581128"/>
            <a:ext cx="1669714" cy="249041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5295322" y="4623493"/>
            <a:ext cx="1770808" cy="173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dirty="0" smtClean="0">
                <a:solidFill>
                  <a:srgbClr val="FFFFFF"/>
                </a:solidFill>
              </a:rPr>
              <a:t>service provider</a:t>
            </a:r>
            <a:endParaRPr lang="en-GB" sz="1600" dirty="0">
              <a:solidFill>
                <a:srgbClr val="FFFFFF"/>
              </a:solidFill>
            </a:endParaRPr>
          </a:p>
        </p:txBody>
      </p:sp>
      <p:pic>
        <p:nvPicPr>
          <p:cNvPr id="9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276" y="2144700"/>
            <a:ext cx="1792881" cy="238502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0" name="Imagen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453" y="1988840"/>
            <a:ext cx="1298588" cy="318022"/>
          </a:xfrm>
          <a:prstGeom prst="rect">
            <a:avLst/>
          </a:prstGeom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7247369" y="2025659"/>
            <a:ext cx="1272937" cy="220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 smtClean="0">
                <a:solidFill>
                  <a:srgbClr val="FFFFFF"/>
                </a:solidFill>
              </a:rPr>
              <a:t>users</a:t>
            </a:r>
            <a:endParaRPr lang="en-GB" sz="1800" dirty="0">
              <a:solidFill>
                <a:srgbClr val="FFFFFF"/>
              </a:solidFill>
            </a:endParaRPr>
          </a:p>
        </p:txBody>
      </p:sp>
      <p:pic>
        <p:nvPicPr>
          <p:cNvPr id="12" name="Imagen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67" y="1766293"/>
            <a:ext cx="2144606" cy="1016839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3" name="Imagen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28800"/>
            <a:ext cx="299980" cy="274982"/>
          </a:xfrm>
          <a:prstGeom prst="rect">
            <a:avLst/>
          </a:prstGeom>
        </p:spPr>
      </p:pic>
      <p:pic>
        <p:nvPicPr>
          <p:cNvPr id="14" name="Imagen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74" y="1628801"/>
            <a:ext cx="3187322" cy="274982"/>
          </a:xfrm>
          <a:prstGeom prst="rect">
            <a:avLst/>
          </a:prstGeom>
        </p:spPr>
      </p:pic>
      <p:sp>
        <p:nvSpPr>
          <p:cNvPr id="15" name="Título 1"/>
          <p:cNvSpPr txBox="1">
            <a:spLocks/>
          </p:cNvSpPr>
          <p:nvPr/>
        </p:nvSpPr>
        <p:spPr>
          <a:xfrm>
            <a:off x="624253" y="1637425"/>
            <a:ext cx="3011643" cy="2663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dirty="0" smtClean="0">
                <a:solidFill>
                  <a:srgbClr val="FFFFFF"/>
                </a:solidFill>
              </a:rPr>
              <a:t> programme exploitation manager</a:t>
            </a:r>
            <a:endParaRPr lang="en-GB" sz="1600" dirty="0">
              <a:solidFill>
                <a:srgbClr val="FFFFFF"/>
              </a:solidFill>
            </a:endParaRPr>
          </a:p>
        </p:txBody>
      </p:sp>
      <p:pic>
        <p:nvPicPr>
          <p:cNvPr id="16" name="Imagen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64" y="3013556"/>
            <a:ext cx="1650905" cy="104988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7" name="Imagen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74" y="2894517"/>
            <a:ext cx="1368730" cy="274982"/>
          </a:xfrm>
          <a:prstGeom prst="rect">
            <a:avLst/>
          </a:prstGeom>
        </p:spPr>
      </p:pic>
      <p:sp>
        <p:nvSpPr>
          <p:cNvPr id="18" name="Título 1"/>
          <p:cNvSpPr txBox="1">
            <a:spLocks/>
          </p:cNvSpPr>
          <p:nvPr/>
        </p:nvSpPr>
        <p:spPr>
          <a:xfrm>
            <a:off x="585072" y="2911768"/>
            <a:ext cx="1272937" cy="220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dirty="0" smtClean="0">
                <a:solidFill>
                  <a:srgbClr val="FFFFFF"/>
                </a:solidFill>
              </a:rPr>
              <a:t>design agent</a:t>
            </a:r>
            <a:endParaRPr lang="en-GB" sz="1600" dirty="0">
              <a:solidFill>
                <a:srgbClr val="FFFFFF"/>
              </a:solidFill>
            </a:endParaRPr>
          </a:p>
        </p:txBody>
      </p:sp>
      <p:pic>
        <p:nvPicPr>
          <p:cNvPr id="19" name="Imagen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5" y="2881685"/>
            <a:ext cx="304910" cy="296440"/>
          </a:xfrm>
          <a:prstGeom prst="rect">
            <a:avLst/>
          </a:prstGeom>
        </p:spPr>
      </p:pic>
      <p:pic>
        <p:nvPicPr>
          <p:cNvPr id="20" name="Imagen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44" y="3347665"/>
            <a:ext cx="1173350" cy="432725"/>
          </a:xfrm>
          <a:prstGeom prst="rect">
            <a:avLst/>
          </a:prstGeom>
        </p:spPr>
      </p:pic>
      <p:pic>
        <p:nvPicPr>
          <p:cNvPr id="21" name="Imagen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63" y="4373398"/>
            <a:ext cx="1650905" cy="104988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2" name="Imagen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5" y="4261784"/>
            <a:ext cx="1183950" cy="274982"/>
          </a:xfrm>
          <a:prstGeom prst="rect">
            <a:avLst/>
          </a:prstGeom>
        </p:spPr>
      </p:pic>
      <p:sp>
        <p:nvSpPr>
          <p:cNvPr id="23" name="Título 1"/>
          <p:cNvSpPr txBox="1">
            <a:spLocks/>
          </p:cNvSpPr>
          <p:nvPr/>
        </p:nvSpPr>
        <p:spPr>
          <a:xfrm>
            <a:off x="971459" y="4271610"/>
            <a:ext cx="1272937" cy="220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dirty="0" smtClean="0">
                <a:solidFill>
                  <a:srgbClr val="FFFFFF"/>
                </a:solidFill>
              </a:rPr>
              <a:t>industry</a:t>
            </a:r>
            <a:endParaRPr lang="en-GB" sz="1600" dirty="0">
              <a:solidFill>
                <a:srgbClr val="FFFFFF"/>
              </a:solidFill>
            </a:endParaRPr>
          </a:p>
        </p:txBody>
      </p:sp>
      <p:pic>
        <p:nvPicPr>
          <p:cNvPr id="24" name="Imagen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81" y="4271610"/>
            <a:ext cx="265235" cy="257658"/>
          </a:xfrm>
          <a:prstGeom prst="rect">
            <a:avLst/>
          </a:prstGeom>
        </p:spPr>
      </p:pic>
      <p:pic>
        <p:nvPicPr>
          <p:cNvPr id="25" name="Imagen 29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36" y="4562840"/>
            <a:ext cx="1410059" cy="686456"/>
          </a:xfrm>
          <a:prstGeom prst="rect">
            <a:avLst/>
          </a:prstGeom>
        </p:spPr>
      </p:pic>
      <p:pic>
        <p:nvPicPr>
          <p:cNvPr id="26" name="Imagen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375" y="5716571"/>
            <a:ext cx="1716516" cy="92239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7" name="Imagen 3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031" y="5991314"/>
            <a:ext cx="1374623" cy="463155"/>
          </a:xfrm>
          <a:prstGeom prst="rect">
            <a:avLst/>
          </a:prstGeom>
        </p:spPr>
      </p:pic>
      <p:pic>
        <p:nvPicPr>
          <p:cNvPr id="28" name="Imagen 34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44" r="16244"/>
          <a:stretch/>
        </p:blipFill>
        <p:spPr>
          <a:xfrm>
            <a:off x="971600" y="5679273"/>
            <a:ext cx="1916989" cy="291230"/>
          </a:xfrm>
          <a:prstGeom prst="rect">
            <a:avLst/>
          </a:prstGeom>
        </p:spPr>
      </p:pic>
      <p:sp>
        <p:nvSpPr>
          <p:cNvPr id="29" name="Título 1"/>
          <p:cNvSpPr txBox="1">
            <a:spLocks/>
          </p:cNvSpPr>
          <p:nvPr/>
        </p:nvSpPr>
        <p:spPr>
          <a:xfrm>
            <a:off x="1428712" y="5701854"/>
            <a:ext cx="1527503" cy="220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dirty="0" smtClean="0">
                <a:solidFill>
                  <a:srgbClr val="FFFFFF"/>
                </a:solidFill>
              </a:rPr>
              <a:t>safety authority</a:t>
            </a:r>
            <a:endParaRPr lang="en-GB" sz="1600" dirty="0">
              <a:solidFill>
                <a:srgbClr val="FFFFFF"/>
              </a:solidFill>
            </a:endParaRPr>
          </a:p>
        </p:txBody>
      </p:sp>
      <p:pic>
        <p:nvPicPr>
          <p:cNvPr id="30" name="Imagen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19" y="5685145"/>
            <a:ext cx="302654" cy="285359"/>
          </a:xfrm>
          <a:prstGeom prst="rect">
            <a:avLst/>
          </a:prstGeom>
        </p:spPr>
      </p:pic>
      <p:cxnSp>
        <p:nvCxnSpPr>
          <p:cNvPr id="31" name="Conector recto de flecha 37"/>
          <p:cNvCxnSpPr/>
          <p:nvPr/>
        </p:nvCxnSpPr>
        <p:spPr>
          <a:xfrm flipH="1">
            <a:off x="6194250" y="3212976"/>
            <a:ext cx="754014" cy="0"/>
          </a:xfrm>
          <a:prstGeom prst="straightConnector1">
            <a:avLst/>
          </a:prstGeom>
          <a:ln w="38100">
            <a:solidFill>
              <a:srgbClr val="FFB90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orma libre 40"/>
          <p:cNvSpPr/>
          <p:nvPr/>
        </p:nvSpPr>
        <p:spPr>
          <a:xfrm>
            <a:off x="3682283" y="4382023"/>
            <a:ext cx="745701" cy="1249339"/>
          </a:xfrm>
          <a:custGeom>
            <a:avLst/>
            <a:gdLst>
              <a:gd name="connsiteX0" fmla="*/ 14689 w 359746"/>
              <a:gd name="connsiteY0" fmla="*/ 640170 h 640170"/>
              <a:gd name="connsiteX1" fmla="*/ 40569 w 359746"/>
              <a:gd name="connsiteY1" fmla="*/ 191597 h 640170"/>
              <a:gd name="connsiteX2" fmla="*/ 359746 w 359746"/>
              <a:gd name="connsiteY2" fmla="*/ 10442 h 640170"/>
              <a:gd name="connsiteX0" fmla="*/ 18374 w 354805"/>
              <a:gd name="connsiteY0" fmla="*/ 622753 h 622753"/>
              <a:gd name="connsiteX1" fmla="*/ 35628 w 354805"/>
              <a:gd name="connsiteY1" fmla="*/ 191433 h 622753"/>
              <a:gd name="connsiteX2" fmla="*/ 354805 w 354805"/>
              <a:gd name="connsiteY2" fmla="*/ 10278 h 622753"/>
              <a:gd name="connsiteX0" fmla="*/ 31993 w 368424"/>
              <a:gd name="connsiteY0" fmla="*/ 622753 h 622753"/>
              <a:gd name="connsiteX1" fmla="*/ 49247 w 368424"/>
              <a:gd name="connsiteY1" fmla="*/ 191433 h 622753"/>
              <a:gd name="connsiteX2" fmla="*/ 368424 w 368424"/>
              <a:gd name="connsiteY2" fmla="*/ 10278 h 622753"/>
              <a:gd name="connsiteX0" fmla="*/ 35700 w 372131"/>
              <a:gd name="connsiteY0" fmla="*/ 622259 h 622259"/>
              <a:gd name="connsiteX1" fmla="*/ 44328 w 372131"/>
              <a:gd name="connsiteY1" fmla="*/ 199566 h 622259"/>
              <a:gd name="connsiteX2" fmla="*/ 372131 w 372131"/>
              <a:gd name="connsiteY2" fmla="*/ 9784 h 622259"/>
              <a:gd name="connsiteX0" fmla="*/ 35700 w 372131"/>
              <a:gd name="connsiteY0" fmla="*/ 612475 h 612475"/>
              <a:gd name="connsiteX1" fmla="*/ 44328 w 372131"/>
              <a:gd name="connsiteY1" fmla="*/ 189782 h 612475"/>
              <a:gd name="connsiteX2" fmla="*/ 372131 w 372131"/>
              <a:gd name="connsiteY2" fmla="*/ 0 h 61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131" h="612475">
                <a:moveTo>
                  <a:pt x="35700" y="612475"/>
                </a:moveTo>
                <a:cubicBezTo>
                  <a:pt x="-14621" y="432040"/>
                  <a:pt x="-11744" y="291861"/>
                  <a:pt x="44328" y="189782"/>
                </a:cubicBezTo>
                <a:cubicBezTo>
                  <a:pt x="100400" y="87703"/>
                  <a:pt x="284429" y="12940"/>
                  <a:pt x="372131" y="0"/>
                </a:cubicBezTo>
              </a:path>
            </a:pathLst>
          </a:custGeom>
          <a:noFill/>
          <a:ln w="38100">
            <a:solidFill>
              <a:srgbClr val="FFB909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3" name="Conector recto de flecha 41"/>
          <p:cNvCxnSpPr/>
          <p:nvPr/>
        </p:nvCxnSpPr>
        <p:spPr>
          <a:xfrm flipH="1" flipV="1">
            <a:off x="2689173" y="2867073"/>
            <a:ext cx="14789" cy="607684"/>
          </a:xfrm>
          <a:prstGeom prst="straightConnector1">
            <a:avLst/>
          </a:prstGeom>
          <a:ln w="38100">
            <a:solidFill>
              <a:srgbClr val="FFB90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46"/>
          <p:cNvCxnSpPr/>
          <p:nvPr/>
        </p:nvCxnSpPr>
        <p:spPr>
          <a:xfrm flipV="1">
            <a:off x="2696566" y="3674857"/>
            <a:ext cx="7396" cy="1145623"/>
          </a:xfrm>
          <a:prstGeom prst="straightConnector1">
            <a:avLst/>
          </a:prstGeom>
          <a:ln w="38100">
            <a:solidFill>
              <a:srgbClr val="FFB909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orma libre 48"/>
          <p:cNvSpPr/>
          <p:nvPr/>
        </p:nvSpPr>
        <p:spPr>
          <a:xfrm rot="4864277">
            <a:off x="3627687" y="2043313"/>
            <a:ext cx="395872" cy="574173"/>
          </a:xfrm>
          <a:custGeom>
            <a:avLst/>
            <a:gdLst>
              <a:gd name="connsiteX0" fmla="*/ 14689 w 359746"/>
              <a:gd name="connsiteY0" fmla="*/ 640170 h 640170"/>
              <a:gd name="connsiteX1" fmla="*/ 40569 w 359746"/>
              <a:gd name="connsiteY1" fmla="*/ 191597 h 640170"/>
              <a:gd name="connsiteX2" fmla="*/ 359746 w 359746"/>
              <a:gd name="connsiteY2" fmla="*/ 10442 h 640170"/>
              <a:gd name="connsiteX0" fmla="*/ 18374 w 354805"/>
              <a:gd name="connsiteY0" fmla="*/ 622753 h 622753"/>
              <a:gd name="connsiteX1" fmla="*/ 35628 w 354805"/>
              <a:gd name="connsiteY1" fmla="*/ 191433 h 622753"/>
              <a:gd name="connsiteX2" fmla="*/ 354805 w 354805"/>
              <a:gd name="connsiteY2" fmla="*/ 10278 h 622753"/>
              <a:gd name="connsiteX0" fmla="*/ 31993 w 368424"/>
              <a:gd name="connsiteY0" fmla="*/ 622753 h 622753"/>
              <a:gd name="connsiteX1" fmla="*/ 49247 w 368424"/>
              <a:gd name="connsiteY1" fmla="*/ 191433 h 622753"/>
              <a:gd name="connsiteX2" fmla="*/ 368424 w 368424"/>
              <a:gd name="connsiteY2" fmla="*/ 10278 h 622753"/>
              <a:gd name="connsiteX0" fmla="*/ 35700 w 372131"/>
              <a:gd name="connsiteY0" fmla="*/ 622259 h 622259"/>
              <a:gd name="connsiteX1" fmla="*/ 44328 w 372131"/>
              <a:gd name="connsiteY1" fmla="*/ 199566 h 622259"/>
              <a:gd name="connsiteX2" fmla="*/ 372131 w 372131"/>
              <a:gd name="connsiteY2" fmla="*/ 9784 h 622259"/>
              <a:gd name="connsiteX0" fmla="*/ 35700 w 372131"/>
              <a:gd name="connsiteY0" fmla="*/ 612475 h 612475"/>
              <a:gd name="connsiteX1" fmla="*/ 44328 w 372131"/>
              <a:gd name="connsiteY1" fmla="*/ 189782 h 612475"/>
              <a:gd name="connsiteX2" fmla="*/ 372131 w 372131"/>
              <a:gd name="connsiteY2" fmla="*/ 0 h 612475"/>
              <a:gd name="connsiteX0" fmla="*/ 245624 w 328459"/>
              <a:gd name="connsiteY0" fmla="*/ 888088 h 888088"/>
              <a:gd name="connsiteX1" fmla="*/ 656 w 328459"/>
              <a:gd name="connsiteY1" fmla="*/ 189782 h 888088"/>
              <a:gd name="connsiteX2" fmla="*/ 328459 w 328459"/>
              <a:gd name="connsiteY2" fmla="*/ 0 h 888088"/>
              <a:gd name="connsiteX0" fmla="*/ 269249 w 938627"/>
              <a:gd name="connsiteY0" fmla="*/ 953118 h 953118"/>
              <a:gd name="connsiteX1" fmla="*/ 24281 w 938627"/>
              <a:gd name="connsiteY1" fmla="*/ 254812 h 953118"/>
              <a:gd name="connsiteX2" fmla="*/ 938627 w 938627"/>
              <a:gd name="connsiteY2" fmla="*/ 0 h 953118"/>
              <a:gd name="connsiteX0" fmla="*/ 35136 w 704514"/>
              <a:gd name="connsiteY0" fmla="*/ 953118 h 953118"/>
              <a:gd name="connsiteX1" fmla="*/ 88796 w 704514"/>
              <a:gd name="connsiteY1" fmla="*/ 188211 h 953118"/>
              <a:gd name="connsiteX2" fmla="*/ 704514 w 704514"/>
              <a:gd name="connsiteY2" fmla="*/ 0 h 953118"/>
              <a:gd name="connsiteX0" fmla="*/ 33085 w 702463"/>
              <a:gd name="connsiteY0" fmla="*/ 953118 h 953118"/>
              <a:gd name="connsiteX1" fmla="*/ 86745 w 702463"/>
              <a:gd name="connsiteY1" fmla="*/ 188211 h 953118"/>
              <a:gd name="connsiteX2" fmla="*/ 702463 w 702463"/>
              <a:gd name="connsiteY2" fmla="*/ 0 h 953118"/>
              <a:gd name="connsiteX0" fmla="*/ 76932 w 746310"/>
              <a:gd name="connsiteY0" fmla="*/ 955243 h 955243"/>
              <a:gd name="connsiteX1" fmla="*/ 130592 w 746310"/>
              <a:gd name="connsiteY1" fmla="*/ 190336 h 955243"/>
              <a:gd name="connsiteX2" fmla="*/ 746310 w 746310"/>
              <a:gd name="connsiteY2" fmla="*/ 2125 h 955243"/>
              <a:gd name="connsiteX0" fmla="*/ 78212 w 747590"/>
              <a:gd name="connsiteY0" fmla="*/ 953118 h 953118"/>
              <a:gd name="connsiteX1" fmla="*/ 129683 w 747590"/>
              <a:gd name="connsiteY1" fmla="*/ 257725 h 953118"/>
              <a:gd name="connsiteX2" fmla="*/ 747590 w 747590"/>
              <a:gd name="connsiteY2" fmla="*/ 0 h 953118"/>
              <a:gd name="connsiteX0" fmla="*/ 58138 w 727516"/>
              <a:gd name="connsiteY0" fmla="*/ 953118 h 953118"/>
              <a:gd name="connsiteX1" fmla="*/ 109609 w 727516"/>
              <a:gd name="connsiteY1" fmla="*/ 257725 h 953118"/>
              <a:gd name="connsiteX2" fmla="*/ 727516 w 727516"/>
              <a:gd name="connsiteY2" fmla="*/ 0 h 953118"/>
              <a:gd name="connsiteX0" fmla="*/ 55781 w 679872"/>
              <a:gd name="connsiteY0" fmla="*/ 942768 h 942768"/>
              <a:gd name="connsiteX1" fmla="*/ 61965 w 679872"/>
              <a:gd name="connsiteY1" fmla="*/ 257725 h 942768"/>
              <a:gd name="connsiteX2" fmla="*/ 679872 w 679872"/>
              <a:gd name="connsiteY2" fmla="*/ 0 h 942768"/>
              <a:gd name="connsiteX0" fmla="*/ 82295 w 706386"/>
              <a:gd name="connsiteY0" fmla="*/ 943901 h 943901"/>
              <a:gd name="connsiteX1" fmla="*/ 88479 w 706386"/>
              <a:gd name="connsiteY1" fmla="*/ 258858 h 943901"/>
              <a:gd name="connsiteX2" fmla="*/ 706386 w 706386"/>
              <a:gd name="connsiteY2" fmla="*/ 1133 h 943901"/>
              <a:gd name="connsiteX0" fmla="*/ 87612 w 711703"/>
              <a:gd name="connsiteY0" fmla="*/ 942768 h 942768"/>
              <a:gd name="connsiteX1" fmla="*/ 85763 w 711703"/>
              <a:gd name="connsiteY1" fmla="*/ 308856 h 942768"/>
              <a:gd name="connsiteX2" fmla="*/ 711703 w 711703"/>
              <a:gd name="connsiteY2" fmla="*/ 0 h 942768"/>
              <a:gd name="connsiteX0" fmla="*/ 65843 w 689934"/>
              <a:gd name="connsiteY0" fmla="*/ 942768 h 942768"/>
              <a:gd name="connsiteX1" fmla="*/ 63994 w 689934"/>
              <a:gd name="connsiteY1" fmla="*/ 308856 h 942768"/>
              <a:gd name="connsiteX2" fmla="*/ 689934 w 689934"/>
              <a:gd name="connsiteY2" fmla="*/ 0 h 94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9934" h="942768">
                <a:moveTo>
                  <a:pt x="65843" y="942768"/>
                </a:moveTo>
                <a:cubicBezTo>
                  <a:pt x="15522" y="762333"/>
                  <a:pt x="-52071" y="542680"/>
                  <a:pt x="63994" y="308856"/>
                </a:cubicBezTo>
                <a:cubicBezTo>
                  <a:pt x="180059" y="75032"/>
                  <a:pt x="602232" y="12940"/>
                  <a:pt x="689934" y="0"/>
                </a:cubicBezTo>
              </a:path>
            </a:pathLst>
          </a:custGeom>
          <a:noFill/>
          <a:ln w="38100">
            <a:solidFill>
              <a:srgbClr val="FFB909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Forma libre 48"/>
          <p:cNvSpPr/>
          <p:nvPr/>
        </p:nvSpPr>
        <p:spPr>
          <a:xfrm rot="12356881">
            <a:off x="2961417" y="3785955"/>
            <a:ext cx="851945" cy="1392128"/>
          </a:xfrm>
          <a:custGeom>
            <a:avLst/>
            <a:gdLst>
              <a:gd name="connsiteX0" fmla="*/ 14689 w 359746"/>
              <a:gd name="connsiteY0" fmla="*/ 640170 h 640170"/>
              <a:gd name="connsiteX1" fmla="*/ 40569 w 359746"/>
              <a:gd name="connsiteY1" fmla="*/ 191597 h 640170"/>
              <a:gd name="connsiteX2" fmla="*/ 359746 w 359746"/>
              <a:gd name="connsiteY2" fmla="*/ 10442 h 640170"/>
              <a:gd name="connsiteX0" fmla="*/ 18374 w 354805"/>
              <a:gd name="connsiteY0" fmla="*/ 622753 h 622753"/>
              <a:gd name="connsiteX1" fmla="*/ 35628 w 354805"/>
              <a:gd name="connsiteY1" fmla="*/ 191433 h 622753"/>
              <a:gd name="connsiteX2" fmla="*/ 354805 w 354805"/>
              <a:gd name="connsiteY2" fmla="*/ 10278 h 622753"/>
              <a:gd name="connsiteX0" fmla="*/ 31993 w 368424"/>
              <a:gd name="connsiteY0" fmla="*/ 622753 h 622753"/>
              <a:gd name="connsiteX1" fmla="*/ 49247 w 368424"/>
              <a:gd name="connsiteY1" fmla="*/ 191433 h 622753"/>
              <a:gd name="connsiteX2" fmla="*/ 368424 w 368424"/>
              <a:gd name="connsiteY2" fmla="*/ 10278 h 622753"/>
              <a:gd name="connsiteX0" fmla="*/ 35700 w 372131"/>
              <a:gd name="connsiteY0" fmla="*/ 622259 h 622259"/>
              <a:gd name="connsiteX1" fmla="*/ 44328 w 372131"/>
              <a:gd name="connsiteY1" fmla="*/ 199566 h 622259"/>
              <a:gd name="connsiteX2" fmla="*/ 372131 w 372131"/>
              <a:gd name="connsiteY2" fmla="*/ 9784 h 622259"/>
              <a:gd name="connsiteX0" fmla="*/ 35700 w 372131"/>
              <a:gd name="connsiteY0" fmla="*/ 612475 h 612475"/>
              <a:gd name="connsiteX1" fmla="*/ 44328 w 372131"/>
              <a:gd name="connsiteY1" fmla="*/ 189782 h 612475"/>
              <a:gd name="connsiteX2" fmla="*/ 372131 w 372131"/>
              <a:gd name="connsiteY2" fmla="*/ 0 h 612475"/>
              <a:gd name="connsiteX0" fmla="*/ 245624 w 328459"/>
              <a:gd name="connsiteY0" fmla="*/ 888088 h 888088"/>
              <a:gd name="connsiteX1" fmla="*/ 656 w 328459"/>
              <a:gd name="connsiteY1" fmla="*/ 189782 h 888088"/>
              <a:gd name="connsiteX2" fmla="*/ 328459 w 328459"/>
              <a:gd name="connsiteY2" fmla="*/ 0 h 888088"/>
              <a:gd name="connsiteX0" fmla="*/ 269249 w 938627"/>
              <a:gd name="connsiteY0" fmla="*/ 953118 h 953118"/>
              <a:gd name="connsiteX1" fmla="*/ 24281 w 938627"/>
              <a:gd name="connsiteY1" fmla="*/ 254812 h 953118"/>
              <a:gd name="connsiteX2" fmla="*/ 938627 w 938627"/>
              <a:gd name="connsiteY2" fmla="*/ 0 h 953118"/>
              <a:gd name="connsiteX0" fmla="*/ 35136 w 704514"/>
              <a:gd name="connsiteY0" fmla="*/ 953118 h 953118"/>
              <a:gd name="connsiteX1" fmla="*/ 88796 w 704514"/>
              <a:gd name="connsiteY1" fmla="*/ 188211 h 953118"/>
              <a:gd name="connsiteX2" fmla="*/ 704514 w 704514"/>
              <a:gd name="connsiteY2" fmla="*/ 0 h 953118"/>
              <a:gd name="connsiteX0" fmla="*/ 33085 w 702463"/>
              <a:gd name="connsiteY0" fmla="*/ 953118 h 953118"/>
              <a:gd name="connsiteX1" fmla="*/ 86745 w 702463"/>
              <a:gd name="connsiteY1" fmla="*/ 188211 h 953118"/>
              <a:gd name="connsiteX2" fmla="*/ 702463 w 702463"/>
              <a:gd name="connsiteY2" fmla="*/ 0 h 953118"/>
              <a:gd name="connsiteX0" fmla="*/ 76932 w 746310"/>
              <a:gd name="connsiteY0" fmla="*/ 955243 h 955243"/>
              <a:gd name="connsiteX1" fmla="*/ 130592 w 746310"/>
              <a:gd name="connsiteY1" fmla="*/ 190336 h 955243"/>
              <a:gd name="connsiteX2" fmla="*/ 746310 w 746310"/>
              <a:gd name="connsiteY2" fmla="*/ 2125 h 955243"/>
              <a:gd name="connsiteX0" fmla="*/ 78212 w 747590"/>
              <a:gd name="connsiteY0" fmla="*/ 953118 h 953118"/>
              <a:gd name="connsiteX1" fmla="*/ 129683 w 747590"/>
              <a:gd name="connsiteY1" fmla="*/ 257725 h 953118"/>
              <a:gd name="connsiteX2" fmla="*/ 747590 w 747590"/>
              <a:gd name="connsiteY2" fmla="*/ 0 h 953118"/>
              <a:gd name="connsiteX0" fmla="*/ 58138 w 727516"/>
              <a:gd name="connsiteY0" fmla="*/ 953118 h 953118"/>
              <a:gd name="connsiteX1" fmla="*/ 109609 w 727516"/>
              <a:gd name="connsiteY1" fmla="*/ 257725 h 953118"/>
              <a:gd name="connsiteX2" fmla="*/ 727516 w 727516"/>
              <a:gd name="connsiteY2" fmla="*/ 0 h 953118"/>
              <a:gd name="connsiteX0" fmla="*/ 55781 w 679872"/>
              <a:gd name="connsiteY0" fmla="*/ 942768 h 942768"/>
              <a:gd name="connsiteX1" fmla="*/ 61965 w 679872"/>
              <a:gd name="connsiteY1" fmla="*/ 257725 h 942768"/>
              <a:gd name="connsiteX2" fmla="*/ 679872 w 679872"/>
              <a:gd name="connsiteY2" fmla="*/ 0 h 942768"/>
              <a:gd name="connsiteX0" fmla="*/ 82295 w 706386"/>
              <a:gd name="connsiteY0" fmla="*/ 943901 h 943901"/>
              <a:gd name="connsiteX1" fmla="*/ 88479 w 706386"/>
              <a:gd name="connsiteY1" fmla="*/ 258858 h 943901"/>
              <a:gd name="connsiteX2" fmla="*/ 706386 w 706386"/>
              <a:gd name="connsiteY2" fmla="*/ 1133 h 943901"/>
              <a:gd name="connsiteX0" fmla="*/ 87612 w 711703"/>
              <a:gd name="connsiteY0" fmla="*/ 942768 h 942768"/>
              <a:gd name="connsiteX1" fmla="*/ 85763 w 711703"/>
              <a:gd name="connsiteY1" fmla="*/ 308856 h 942768"/>
              <a:gd name="connsiteX2" fmla="*/ 711703 w 711703"/>
              <a:gd name="connsiteY2" fmla="*/ 0 h 942768"/>
              <a:gd name="connsiteX0" fmla="*/ 65843 w 689934"/>
              <a:gd name="connsiteY0" fmla="*/ 942768 h 942768"/>
              <a:gd name="connsiteX1" fmla="*/ 63994 w 689934"/>
              <a:gd name="connsiteY1" fmla="*/ 308856 h 942768"/>
              <a:gd name="connsiteX2" fmla="*/ 689934 w 689934"/>
              <a:gd name="connsiteY2" fmla="*/ 0 h 942768"/>
              <a:gd name="connsiteX0" fmla="*/ 40755 w 664846"/>
              <a:gd name="connsiteY0" fmla="*/ 942768 h 942768"/>
              <a:gd name="connsiteX1" fmla="*/ 84585 w 664846"/>
              <a:gd name="connsiteY1" fmla="*/ 286628 h 942768"/>
              <a:gd name="connsiteX2" fmla="*/ 664846 w 664846"/>
              <a:gd name="connsiteY2" fmla="*/ 0 h 942768"/>
              <a:gd name="connsiteX0" fmla="*/ 15865 w 737295"/>
              <a:gd name="connsiteY0" fmla="*/ 839482 h 839482"/>
              <a:gd name="connsiteX1" fmla="*/ 157034 w 737295"/>
              <a:gd name="connsiteY1" fmla="*/ 286628 h 839482"/>
              <a:gd name="connsiteX2" fmla="*/ 737295 w 737295"/>
              <a:gd name="connsiteY2" fmla="*/ 0 h 839482"/>
              <a:gd name="connsiteX0" fmla="*/ 0 w 721430"/>
              <a:gd name="connsiteY0" fmla="*/ 839482 h 839482"/>
              <a:gd name="connsiteX1" fmla="*/ 141169 w 721430"/>
              <a:gd name="connsiteY1" fmla="*/ 286628 h 839482"/>
              <a:gd name="connsiteX2" fmla="*/ 721430 w 721430"/>
              <a:gd name="connsiteY2" fmla="*/ 0 h 839482"/>
              <a:gd name="connsiteX0" fmla="*/ 0 w 724726"/>
              <a:gd name="connsiteY0" fmla="*/ 794007 h 794007"/>
              <a:gd name="connsiteX1" fmla="*/ 144465 w 724726"/>
              <a:gd name="connsiteY1" fmla="*/ 286628 h 794007"/>
              <a:gd name="connsiteX2" fmla="*/ 724726 w 724726"/>
              <a:gd name="connsiteY2" fmla="*/ 0 h 794007"/>
              <a:gd name="connsiteX0" fmla="*/ 0 w 724726"/>
              <a:gd name="connsiteY0" fmla="*/ 794007 h 794007"/>
              <a:gd name="connsiteX1" fmla="*/ 117921 w 724726"/>
              <a:gd name="connsiteY1" fmla="*/ 290129 h 794007"/>
              <a:gd name="connsiteX2" fmla="*/ 724726 w 724726"/>
              <a:gd name="connsiteY2" fmla="*/ 0 h 794007"/>
              <a:gd name="connsiteX0" fmla="*/ 0 w 724726"/>
              <a:gd name="connsiteY0" fmla="*/ 794007 h 794007"/>
              <a:gd name="connsiteX1" fmla="*/ 129238 w 724726"/>
              <a:gd name="connsiteY1" fmla="*/ 294037 h 794007"/>
              <a:gd name="connsiteX2" fmla="*/ 724726 w 724726"/>
              <a:gd name="connsiteY2" fmla="*/ 0 h 794007"/>
              <a:gd name="connsiteX0" fmla="*/ 0 w 724726"/>
              <a:gd name="connsiteY0" fmla="*/ 794007 h 794007"/>
              <a:gd name="connsiteX1" fmla="*/ 129238 w 724726"/>
              <a:gd name="connsiteY1" fmla="*/ 294037 h 794007"/>
              <a:gd name="connsiteX2" fmla="*/ 724726 w 724726"/>
              <a:gd name="connsiteY2" fmla="*/ 0 h 794007"/>
              <a:gd name="connsiteX0" fmla="*/ 0 w 724726"/>
              <a:gd name="connsiteY0" fmla="*/ 794007 h 794007"/>
              <a:gd name="connsiteX1" fmla="*/ 129238 w 724726"/>
              <a:gd name="connsiteY1" fmla="*/ 294037 h 794007"/>
              <a:gd name="connsiteX2" fmla="*/ 724726 w 724726"/>
              <a:gd name="connsiteY2" fmla="*/ 0 h 794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726" h="794007">
                <a:moveTo>
                  <a:pt x="0" y="794007"/>
                </a:moveTo>
                <a:cubicBezTo>
                  <a:pt x="13474" y="667272"/>
                  <a:pt x="36624" y="459955"/>
                  <a:pt x="129238" y="294037"/>
                </a:cubicBezTo>
                <a:cubicBezTo>
                  <a:pt x="245303" y="60213"/>
                  <a:pt x="637024" y="12940"/>
                  <a:pt x="724726" y="0"/>
                </a:cubicBezTo>
              </a:path>
            </a:pathLst>
          </a:custGeom>
          <a:noFill/>
          <a:ln w="38100">
            <a:solidFill>
              <a:srgbClr val="FFB909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3159D264-4B60-483D-BEBF-3449CC2AE08E}" type="slidenum">
              <a:rPr lang="es-ES" smtClean="0"/>
              <a:pPr/>
              <a:t>6</a:t>
            </a:fld>
            <a:endParaRPr lang="es-ES" dirty="0"/>
          </a:p>
        </p:txBody>
      </p:sp>
      <p:pic>
        <p:nvPicPr>
          <p:cNvPr id="38" name="Imagen 26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462" y="2780928"/>
            <a:ext cx="2354706" cy="77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2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8" grpId="0"/>
      <p:bldP spid="23" grpId="0"/>
      <p:bldP spid="29" grpId="0"/>
      <p:bldP spid="32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7968" y="6124100"/>
            <a:ext cx="8841920" cy="656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EGNOS services</a:t>
            </a:r>
            <a:endParaRPr lang="en-GB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759" t="53254" r="535" b="28248"/>
          <a:stretch/>
        </p:blipFill>
        <p:spPr>
          <a:xfrm>
            <a:off x="147968" y="1564136"/>
            <a:ext cx="3514725" cy="15409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t="18744" b="56698"/>
          <a:stretch/>
        </p:blipFill>
        <p:spPr>
          <a:xfrm>
            <a:off x="165595" y="3215565"/>
            <a:ext cx="3509448" cy="179761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t="76139" r="600" b="10677"/>
          <a:stretch/>
        </p:blipFill>
        <p:spPr>
          <a:xfrm>
            <a:off x="159946" y="5157193"/>
            <a:ext cx="3502747" cy="134800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875230" y="1772816"/>
            <a:ext cx="4729218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 smtClean="0"/>
              <a:t>OS service release: </a:t>
            </a:r>
            <a:r>
              <a:rPr lang="en-GB" sz="1400" b="1" dirty="0" smtClean="0"/>
              <a:t>1</a:t>
            </a:r>
            <a:r>
              <a:rPr lang="en-GB" sz="1400" b="1" baseline="30000" dirty="0" smtClean="0"/>
              <a:t> </a:t>
            </a:r>
            <a:r>
              <a:rPr lang="en-GB" sz="1400" b="1" dirty="0" smtClean="0"/>
              <a:t>October 2009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hlinkClick r:id="rId6"/>
              </a:rPr>
              <a:t>EGNOS OS Service Definition Document (SDD)</a:t>
            </a:r>
            <a:endParaRPr lang="en-GB" sz="1400" dirty="0" smtClean="0">
              <a:hlinkClick r:id="" action="ppaction://noaction"/>
            </a:endParaRP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 smtClean="0"/>
              <a:t>Agriculture, maritime, road, rail, mapping and GIS …</a:t>
            </a:r>
            <a:endParaRPr lang="en-GB" sz="1400" dirty="0" smtClean="0">
              <a:hlinkClick r:id="" action="ppaction://noaction"/>
            </a:endParaRP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 smtClean="0"/>
              <a:t>No regulatory framework</a:t>
            </a:r>
            <a:endParaRPr lang="en-GB" sz="1400" dirty="0">
              <a:hlinkClick r:id="" action="ppaction://noaction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75229" y="3325341"/>
            <a:ext cx="4729217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 err="1" smtClean="0"/>
              <a:t>SoL</a:t>
            </a:r>
            <a:r>
              <a:rPr lang="en-GB" sz="1400" dirty="0" smtClean="0"/>
              <a:t> service release: </a:t>
            </a:r>
            <a:r>
              <a:rPr lang="en-GB" sz="1400" b="1" dirty="0" smtClean="0"/>
              <a:t>2 March 2011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hlinkClick r:id="rId7"/>
              </a:rPr>
              <a:t>EGNOS </a:t>
            </a:r>
            <a:r>
              <a:rPr lang="en-GB" sz="1400" dirty="0" err="1" smtClean="0">
                <a:hlinkClick r:id="rId7"/>
              </a:rPr>
              <a:t>SoL</a:t>
            </a:r>
            <a:r>
              <a:rPr lang="en-GB" sz="1400" dirty="0" smtClean="0">
                <a:hlinkClick r:id="rId7"/>
              </a:rPr>
              <a:t> Service Definition Document (SDD)</a:t>
            </a:r>
            <a:endParaRPr lang="en-GB" sz="1400" dirty="0" smtClean="0"/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 smtClean="0"/>
              <a:t>Regulatory framework that obliges to use certified EGNOS equipment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A</a:t>
            </a:r>
            <a:r>
              <a:rPr lang="en-GB" sz="1400" dirty="0" smtClean="0"/>
              <a:t>viation: LPV landing approaches without depending on ground infrastructure</a:t>
            </a:r>
            <a:endParaRPr lang="en-GB" sz="1400" dirty="0">
              <a:hlinkClick r:id="" action="ppaction://noaction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88431" y="5085184"/>
            <a:ext cx="49320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 smtClean="0"/>
              <a:t>EDAS service release: </a:t>
            </a:r>
            <a:r>
              <a:rPr lang="en-GB" sz="1400" b="1" dirty="0" smtClean="0"/>
              <a:t>26 July 2012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hlinkClick r:id="rId8"/>
              </a:rPr>
              <a:t>EDAS Service Definition Document (SDD)</a:t>
            </a:r>
            <a:endParaRPr lang="en-GB" sz="1400" dirty="0" smtClean="0">
              <a:hlinkClick r:id="" action="ppaction://noaction"/>
            </a:endParaRP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 smtClean="0"/>
              <a:t>User registration is required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 smtClean="0"/>
              <a:t>Provision of EGNOS/GPS/GLONASS data through the Internet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 smtClean="0"/>
              <a:t>DGNSS and RTK corrections in the surroundings of the RIMS</a:t>
            </a:r>
            <a:endParaRPr lang="en-GB" sz="1400" dirty="0"/>
          </a:p>
        </p:txBody>
      </p:sp>
      <p:sp>
        <p:nvSpPr>
          <p:cNvPr id="11" name="Rounded Rectangle 10"/>
          <p:cNvSpPr/>
          <p:nvPr/>
        </p:nvSpPr>
        <p:spPr>
          <a:xfrm>
            <a:off x="3779912" y="1564136"/>
            <a:ext cx="5040561" cy="15409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779913" y="5074687"/>
            <a:ext cx="5040560" cy="152266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3159D264-4B60-483D-BEBF-3449CC2AE08E}" type="slidenum">
              <a:rPr lang="es-ES" smtClean="0"/>
              <a:pPr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2672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EGNOS Open Service </a:t>
            </a:r>
            <a:endParaRPr lang="en-GB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2F4F9"/>
              </a:clrFrom>
              <a:clrTo>
                <a:srgbClr val="F2F4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70" y="2028910"/>
            <a:ext cx="5444600" cy="406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708702" y="2885432"/>
            <a:ext cx="3240360" cy="2415776"/>
          </a:xfrm>
          <a:prstGeom prst="rect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245336"/>
              </p:ext>
            </p:extLst>
          </p:nvPr>
        </p:nvGraphicFramePr>
        <p:xfrm>
          <a:off x="5869940" y="3245472"/>
          <a:ext cx="2880320" cy="16764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0063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149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590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RIMS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Horizontal (95%) 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Vertical (95%)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lang="en-GB" sz="1300" b="1" dirty="0"/>
                        <a:t>Aalborg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 smtClean="0"/>
                        <a:t>0.6 </a:t>
                      </a:r>
                      <a:r>
                        <a:rPr lang="en-GB" sz="1300" dirty="0"/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 smtClean="0"/>
                        <a:t>1.6 </a:t>
                      </a:r>
                      <a:r>
                        <a:rPr lang="en-GB" sz="1300" dirty="0"/>
                        <a:t>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lang="en-GB" sz="1300" b="1" dirty="0" smtClean="0"/>
                        <a:t>Berlin</a:t>
                      </a:r>
                      <a:endParaRPr lang="en-GB" sz="13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 smtClean="0"/>
                        <a:t>0.7 </a:t>
                      </a:r>
                      <a:r>
                        <a:rPr lang="en-GB" sz="1300" dirty="0"/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 smtClean="0"/>
                        <a:t>1.3 </a:t>
                      </a:r>
                      <a:r>
                        <a:rPr lang="en-GB" sz="1300" dirty="0"/>
                        <a:t>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lang="es-ES_tradnl" sz="1300" b="1" dirty="0"/>
                        <a:t>Málaga</a:t>
                      </a:r>
                      <a:endParaRPr lang="en-GB" sz="13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 smtClean="0"/>
                        <a:t>0.8 </a:t>
                      </a:r>
                      <a:r>
                        <a:rPr lang="en-GB" sz="1300" dirty="0"/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 smtClean="0"/>
                        <a:t>1.1 </a:t>
                      </a:r>
                      <a:r>
                        <a:rPr lang="en-GB" sz="1300" dirty="0"/>
                        <a:t>m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lang="en-GB" sz="1300" dirty="0"/>
                        <a:t>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/>
                        <a:t>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/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130570" y="1628800"/>
            <a:ext cx="52335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u="sng" dirty="0" smtClean="0"/>
              <a:t>EGNOS Open Service application area</a:t>
            </a:r>
            <a:endParaRPr lang="en-GB" sz="2000" b="1" u="sng" dirty="0"/>
          </a:p>
        </p:txBody>
      </p:sp>
      <p:sp>
        <p:nvSpPr>
          <p:cNvPr id="15" name="TextBox 14"/>
          <p:cNvSpPr txBox="1"/>
          <p:nvPr/>
        </p:nvSpPr>
        <p:spPr>
          <a:xfrm>
            <a:off x="3419872" y="5831686"/>
            <a:ext cx="1476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50" i="1" dirty="0"/>
              <a:t>Source: OS SDD</a:t>
            </a:r>
          </a:p>
        </p:txBody>
      </p:sp>
      <p:sp>
        <p:nvSpPr>
          <p:cNvPr id="6" name="Rectangle 5"/>
          <p:cNvSpPr/>
          <p:nvPr/>
        </p:nvSpPr>
        <p:spPr>
          <a:xfrm>
            <a:off x="5708702" y="2885432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</a:rPr>
              <a:t>Measured accuracy</a:t>
            </a:r>
            <a:endParaRPr lang="en-GB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3159D264-4B60-483D-BEBF-3449CC2AE08E}" type="slidenum">
              <a:rPr lang="es-ES" smtClean="0"/>
              <a:pPr/>
              <a:t>8</a:t>
            </a:fld>
            <a:endParaRPr lang="es-ES" dirty="0"/>
          </a:p>
        </p:txBody>
      </p:sp>
      <p:sp>
        <p:nvSpPr>
          <p:cNvPr id="16" name="Rectangle 15"/>
          <p:cNvSpPr/>
          <p:nvPr/>
        </p:nvSpPr>
        <p:spPr>
          <a:xfrm>
            <a:off x="5688832" y="4931876"/>
            <a:ext cx="32602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May 2018 (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hlinkClick r:id="rId4"/>
              </a:rPr>
              <a:t>monthly report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6580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44824"/>
            <a:ext cx="576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EGNOS augments GPS providing</a:t>
            </a:r>
            <a:br>
              <a:rPr lang="en-GB" b="1" dirty="0" smtClean="0"/>
            </a:br>
            <a:r>
              <a:rPr lang="en-GB" b="1" dirty="0" smtClean="0"/>
              <a:t>sub-metric horizontal accuracy</a:t>
            </a:r>
            <a:endParaRPr lang="en-US" b="1" noProof="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059832" y="1484544"/>
            <a:ext cx="3600400" cy="3602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b="1" dirty="0">
                <a:solidFill>
                  <a:schemeClr val="accent1"/>
                </a:solidFill>
              </a:rPr>
              <a:t>EGNOS and </a:t>
            </a:r>
            <a:r>
              <a:rPr lang="en-US" sz="2200" b="1" dirty="0">
                <a:solidFill>
                  <a:srgbClr val="087625"/>
                </a:solidFill>
              </a:rPr>
              <a:t>GPS </a:t>
            </a:r>
            <a:r>
              <a:rPr lang="en-US" sz="2200" b="1" dirty="0">
                <a:solidFill>
                  <a:schemeClr val="accent1"/>
                </a:solidFill>
              </a:rPr>
              <a:t>(</a:t>
            </a:r>
            <a:r>
              <a:rPr lang="en-US" sz="2200" b="1" dirty="0">
                <a:solidFill>
                  <a:schemeClr val="accent1"/>
                </a:solidFill>
                <a:hlinkClick r:id="rId4"/>
              </a:rPr>
              <a:t>web</a:t>
            </a:r>
            <a:r>
              <a:rPr lang="en-US" sz="2200" b="1" dirty="0" smtClean="0">
                <a:solidFill>
                  <a:schemeClr val="accent1"/>
                </a:solidFill>
              </a:rPr>
              <a:t>)</a:t>
            </a:r>
            <a:endParaRPr lang="en-US" sz="2000" dirty="0">
              <a:solidFill>
                <a:schemeClr val="accent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364088" y="2276872"/>
            <a:ext cx="1296144" cy="36004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3159D264-4B60-483D-BEBF-3449CC2AE08E}" type="slidenum">
              <a:rPr lang="es-ES" smtClean="0"/>
              <a:pPr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2802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378C"/>
      </a:accent1>
      <a:accent2>
        <a:srgbClr val="FFC000"/>
      </a:accent2>
      <a:accent3>
        <a:srgbClr val="C66E00"/>
      </a:accent3>
      <a:accent4>
        <a:srgbClr val="001466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8E5F6F2ADAC441BEA882B7AD767AEF" ma:contentTypeVersion="4" ma:contentTypeDescription="Create a new document." ma:contentTypeScope="" ma:versionID="4843b8fffde5e659f1ab7083b724521a">
  <xsd:schema xmlns:xsd="http://www.w3.org/2001/XMLSchema" xmlns:xs="http://www.w3.org/2001/XMLSchema" xmlns:p="http://schemas.microsoft.com/office/2006/metadata/properties" xmlns:ns2="7e811769-114a-4b49-a2a6-a5d9856be6bc" targetNamespace="http://schemas.microsoft.com/office/2006/metadata/properties" ma:root="true" ma:fieldsID="46a5df747665ec2f1f7664e8aafbb979" ns2:_="">
    <xsd:import namespace="7e811769-114a-4b49-a2a6-a5d9856be6b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811769-114a-4b49-a2a6-a5d9856be6bc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7" ma:displayName="Author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e811769-114a-4b49-a2a6-a5d9856be6bc">GSAPRJ-878855711-292</_dlc_DocId>
    <_dlc_DocIdUrl xmlns="7e811769-114a-4b49-a2a6-a5d9856be6bc">
      <Url>https://intranet.gsa.europa.eu/project/home/essp/_layouts/15/DocIdRedir.aspx?ID=GSAPRJ-878855711-292</Url>
      <Description>GSAPRJ-878855711-292</Description>
    </_dlc_DocIdUrl>
  </documentManagement>
</p:properties>
</file>

<file path=customXml/itemProps1.xml><?xml version="1.0" encoding="utf-8"?>
<ds:datastoreItem xmlns:ds="http://schemas.openxmlformats.org/officeDocument/2006/customXml" ds:itemID="{7C5B7C9F-96B6-4AA7-8CA7-47795A8490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3F2F40-D663-45F4-A976-F4CCF720DD14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52ECB7B1-2AFA-4D27-A75D-7E85B7B2BF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811769-114a-4b49-a2a6-a5d9856be6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911518C1-EE37-41DF-BE3E-B91B21FF711E}">
  <ds:schemaRefs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www.w3.org/XML/1998/namespace"/>
    <ds:schemaRef ds:uri="http://purl.org/dc/dcmitype/"/>
    <ds:schemaRef ds:uri="http://purl.org/dc/terms/"/>
    <ds:schemaRef ds:uri="http://schemas.microsoft.com/office/infopath/2007/PartnerControls"/>
    <ds:schemaRef ds:uri="7e811769-114a-4b49-a2a6-a5d9856be6bc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9515</TotalTime>
  <Words>1336</Words>
  <Application>Microsoft Office PowerPoint</Application>
  <PresentationFormat>On-screen Show (4:3)</PresentationFormat>
  <Paragraphs>402</Paragraphs>
  <Slides>37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EGNOS: free accuracy for mapping and GIS applications</vt:lpstr>
      <vt:lpstr>Table of contents</vt:lpstr>
      <vt:lpstr>Table of contents</vt:lpstr>
      <vt:lpstr>EGNOS background</vt:lpstr>
      <vt:lpstr>EGNOS system</vt:lpstr>
      <vt:lpstr>EGNOS organization</vt:lpstr>
      <vt:lpstr>EGNOS services</vt:lpstr>
      <vt:lpstr>EGNOS Open Service </vt:lpstr>
      <vt:lpstr>EGNOS augments GPS providing sub-metric horizontal accuracy</vt:lpstr>
      <vt:lpstr>EDAS </vt:lpstr>
      <vt:lpstr>Table of contents</vt:lpstr>
      <vt:lpstr>EGNOS already providing benefits for mapping and GIS professionals</vt:lpstr>
      <vt:lpstr>Table of contents</vt:lpstr>
      <vt:lpstr>EGNOS-enabled devices for mapping</vt:lpstr>
      <vt:lpstr>Configuring EGNOS in your device </vt:lpstr>
      <vt:lpstr>Table of contents</vt:lpstr>
      <vt:lpstr>EGNOS applications in mapping (1/2)</vt:lpstr>
      <vt:lpstr>EGNOS applications in mapping (2/2)</vt:lpstr>
      <vt:lpstr>Success story 1: Inventory of road milestones</vt:lpstr>
      <vt:lpstr>Success Story 2: Management of natural areas</vt:lpstr>
      <vt:lpstr>Success story 3: Management of water supply networks maintenance</vt:lpstr>
      <vt:lpstr>Success story 4: Harbour mapping (bathymetry and coastline monitoring)</vt:lpstr>
      <vt:lpstr>Table of contents</vt:lpstr>
      <vt:lpstr>EGNOS user support website</vt:lpstr>
      <vt:lpstr>EGNOS app</vt:lpstr>
      <vt:lpstr>Summary of useful links</vt:lpstr>
      <vt:lpstr>Coming soon in the EGNOS user support website</vt:lpstr>
      <vt:lpstr>Table of contents</vt:lpstr>
      <vt:lpstr>QUeSTIONS and answers</vt:lpstr>
      <vt:lpstr>QUeSTIONS and answers</vt:lpstr>
      <vt:lpstr>EGNOS satellites availability</vt:lpstr>
      <vt:lpstr>EGNOS adoption material</vt:lpstr>
      <vt:lpstr>EGNOS historical performance</vt:lpstr>
      <vt:lpstr>Registration and notification subscription</vt:lpstr>
      <vt:lpstr>EGNOS visibility maps</vt:lpstr>
      <vt:lpstr>EDAS </vt:lpstr>
      <vt:lpstr>EDAS </vt:lpstr>
    </vt:vector>
  </TitlesOfParts>
  <Company>GCG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Sofía Cilla</dc:creator>
  <cp:lastModifiedBy>Guillermo Donis</cp:lastModifiedBy>
  <cp:revision>869</cp:revision>
  <dcterms:created xsi:type="dcterms:W3CDTF">2014-11-25T16:34:57Z</dcterms:created>
  <dcterms:modified xsi:type="dcterms:W3CDTF">2018-06-26T14:06:14Z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0x010100B08E5F6F2ADAC441BEA882B7AD767AEF</vt:lpwstr>
  </property>
  <property fmtid="{D5CDD505-2E9C-101B-9397-08002B2CF9AE}" pid="3" name="_dlc_DocIdItemGuid">
    <vt:lpwstr>8d2acb02-d013-44bc-b70d-3649ad4a7896</vt:lpwstr>
  </property>
</Properties>
</file>